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" ContentType="image/tif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0"/>
  </p:notesMasterIdLst>
  <p:sldIdLst>
    <p:sldId id="256" r:id="rId2"/>
    <p:sldId id="258" r:id="rId3"/>
    <p:sldId id="259" r:id="rId4"/>
    <p:sldId id="260" r:id="rId5"/>
    <p:sldId id="294" r:id="rId6"/>
    <p:sldId id="295" r:id="rId7"/>
    <p:sldId id="262" r:id="rId8"/>
    <p:sldId id="263" r:id="rId9"/>
    <p:sldId id="297" r:id="rId10"/>
    <p:sldId id="296" r:id="rId11"/>
    <p:sldId id="267" r:id="rId12"/>
    <p:sldId id="292" r:id="rId13"/>
    <p:sldId id="293" r:id="rId14"/>
    <p:sldId id="268" r:id="rId15"/>
    <p:sldId id="269" r:id="rId16"/>
    <p:sldId id="270" r:id="rId17"/>
    <p:sldId id="271" r:id="rId18"/>
    <p:sldId id="298" r:id="rId19"/>
    <p:sldId id="299" r:id="rId20"/>
    <p:sldId id="266" r:id="rId21"/>
    <p:sldId id="300" r:id="rId22"/>
    <p:sldId id="283" r:id="rId23"/>
    <p:sldId id="301" r:id="rId24"/>
    <p:sldId id="272" r:id="rId25"/>
    <p:sldId id="273" r:id="rId26"/>
    <p:sldId id="302" r:id="rId27"/>
    <p:sldId id="274" r:id="rId28"/>
    <p:sldId id="303" r:id="rId29"/>
    <p:sldId id="304" r:id="rId30"/>
    <p:sldId id="306" r:id="rId31"/>
    <p:sldId id="287" r:id="rId32"/>
    <p:sldId id="305" r:id="rId33"/>
    <p:sldId id="289" r:id="rId34"/>
    <p:sldId id="288" r:id="rId35"/>
    <p:sldId id="290" r:id="rId36"/>
    <p:sldId id="309" r:id="rId37"/>
    <p:sldId id="310" r:id="rId38"/>
    <p:sldId id="291" r:id="rId39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2286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2743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3200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3657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39" d="100"/>
          <a:sy n="39" d="100"/>
        </p:scale>
        <p:origin x="883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2" name="Shape 14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629992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4CD7EE-6A73-2641-917E-BAA01FB153E5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910690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el &amp;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text"/>
          <p:cNvSpPr txBox="1">
            <a:spLocks noGrp="1"/>
          </p:cNvSpPr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</p:spPr>
        <p:txBody>
          <a:bodyPr anchor="b"/>
          <a:lstStyle/>
          <a:p>
            <a:r>
              <a:t>Titeltext</a:t>
            </a:r>
          </a:p>
        </p:txBody>
      </p:sp>
      <p:sp>
        <p:nvSpPr>
          <p:cNvPr id="12" name="Textebene 1…"/>
          <p:cNvSpPr txBox="1">
            <a:spLocks noGrp="1"/>
          </p:cNvSpPr>
          <p:nvPr>
            <p:ph type="body" sz="quarter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0" algn="ctr">
              <a:spcBef>
                <a:spcPts val="0"/>
              </a:spcBef>
              <a:buSzTx/>
              <a:buNone/>
              <a:defRPr sz="5400"/>
            </a:lvl2pPr>
            <a:lvl3pPr marL="0" indent="0" algn="ctr">
              <a:spcBef>
                <a:spcPts val="0"/>
              </a:spcBef>
              <a:buSzTx/>
              <a:buNone/>
              <a:defRPr sz="5400"/>
            </a:lvl3pPr>
            <a:lvl4pPr marL="0" indent="0" algn="ctr">
              <a:spcBef>
                <a:spcPts val="0"/>
              </a:spcBef>
              <a:buSzTx/>
              <a:buNone/>
              <a:defRPr sz="5400"/>
            </a:lvl4pPr>
            <a:lvl5pPr marL="0" indent="0" algn="ctr">
              <a:spcBef>
                <a:spcPts val="0"/>
              </a:spcBef>
              <a:buSzTx/>
              <a:buNone/>
              <a:defRPr sz="5400"/>
            </a:lvl5pPr>
          </a:lstStyle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</p:spTree>
  </p:cSld>
  <p:clrMapOvr>
    <a:masterClrMapping/>
  </p:clrMapOvr>
  <p:transition spd="med">
    <p:pull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unk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Textebene 1…"/>
          <p:cNvSpPr txBox="1">
            <a:spLocks noGrp="1"/>
          </p:cNvSpPr>
          <p:nvPr>
            <p:ph type="body" idx="1"/>
          </p:nvPr>
        </p:nvSpPr>
        <p:spPr>
          <a:xfrm>
            <a:off x="1689100" y="1778000"/>
            <a:ext cx="21005800" cy="10160000"/>
          </a:xfrm>
          <a:prstGeom prst="rect">
            <a:avLst/>
          </a:prstGeom>
        </p:spPr>
        <p:txBody>
          <a:bodyPr/>
          <a:lstStyle>
            <a:lvl1pPr>
              <a:defRPr sz="4800"/>
            </a:lvl1pPr>
            <a:lvl2pPr>
              <a:defRPr sz="4800"/>
            </a:lvl2pPr>
            <a:lvl3pPr>
              <a:defRPr sz="4800"/>
            </a:lvl3pPr>
            <a:lvl4pPr>
              <a:defRPr sz="4800"/>
            </a:lvl4pPr>
            <a:lvl5pPr>
              <a:defRPr sz="4800"/>
            </a:lvl5pPr>
          </a:lstStyle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</p:spTree>
  </p:cSld>
  <p:clrMapOvr>
    <a:masterClrMapping/>
  </p:clrMapOvr>
  <p:transition spd="med">
    <p:pull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>
    <p:pull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1B9091-984B-92A2-250F-6C6F973D5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50C927F-6C69-E7F9-26B4-0EB3FE0669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1340827882"/>
      </p:ext>
    </p:extLst>
  </p:cSld>
  <p:clrMapOvr>
    <a:masterClrMapping/>
  </p:clrMapOvr>
  <p:transition spd="med">
    <p:pull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text"/>
          <p:cNvSpPr txBox="1">
            <a:spLocks noGrp="1"/>
          </p:cNvSpPr>
          <p:nvPr>
            <p:ph type="title"/>
          </p:nvPr>
        </p:nvSpPr>
        <p:spPr>
          <a:xfrm>
            <a:off x="1689100" y="355600"/>
            <a:ext cx="21005800" cy="228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Titeltext</a:t>
            </a:r>
          </a:p>
        </p:txBody>
      </p:sp>
      <p:sp>
        <p:nvSpPr>
          <p:cNvPr id="4" name="Textebene 1…"/>
          <p:cNvSpPr txBox="1">
            <a:spLocks noGrp="1"/>
          </p:cNvSpPr>
          <p:nvPr>
            <p:ph type="body" idx="1"/>
          </p:nvPr>
        </p:nvSpPr>
        <p:spPr>
          <a:xfrm>
            <a:off x="1689100" y="3149600"/>
            <a:ext cx="21005800" cy="929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39EF49E-071A-DF36-F8A3-38D9A4FF79AD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219" y="12852085"/>
            <a:ext cx="773332" cy="487536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6E051055-CFEF-928E-418F-516F85971F92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800424" y="12649647"/>
            <a:ext cx="3135664" cy="892412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60" r:id="rId3"/>
    <p:sldLayoutId id="2147483661" r:id="rId4"/>
  </p:sldLayoutIdLst>
  <p:transition spd="med">
    <p:pull/>
  </p:transition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2286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2743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3200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3657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63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127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90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254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317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381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444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508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571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2286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2743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3200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3657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tif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ti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Imperativ war gestern…"/>
          <p:cNvSpPr txBox="1">
            <a:spLocks noGrp="1"/>
          </p:cNvSpPr>
          <p:nvPr>
            <p:ph type="ctrTitle"/>
          </p:nvPr>
        </p:nvSpPr>
        <p:spPr>
          <a:xfrm>
            <a:off x="12192000" y="3646181"/>
            <a:ext cx="9390031" cy="6423505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defTabSz="726440">
              <a:defRPr sz="9856"/>
            </a:pPr>
            <a:r>
              <a:rPr lang="en-US" sz="9600" dirty="0">
                <a:latin typeface="+mj-lt"/>
              </a:rPr>
              <a:t>Why declarative UI frameworks?</a:t>
            </a:r>
            <a:br>
              <a:rPr lang="en-US" sz="9600" dirty="0">
                <a:latin typeface="+mj-lt"/>
              </a:rPr>
            </a:br>
            <a:br>
              <a:rPr lang="en-US" dirty="0"/>
            </a:br>
            <a:r>
              <a:rPr lang="en-US" sz="4000" dirty="0"/>
              <a:t>Thomas Künneth</a:t>
            </a:r>
            <a:endParaRPr lang="en-US" dirty="0"/>
          </a:p>
        </p:txBody>
      </p:sp>
      <p:pic>
        <p:nvPicPr>
          <p:cNvPr id="147" name="Bild" descr="Bild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3049587"/>
            <a:ext cx="10158898" cy="761669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>
    <p:pull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17206A1F-6777-4721-1C68-6D5DE8136A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595" y="1808073"/>
            <a:ext cx="19830878" cy="100998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Abgerundete rechteckige Legende 5">
            <a:extLst>
              <a:ext uri="{FF2B5EF4-FFF2-40B4-BE49-F238E27FC236}">
                <a16:creationId xmlns:a16="http://schemas.microsoft.com/office/drawing/2014/main" id="{CC67C828-04ED-ED75-DD18-B78745935612}"/>
              </a:ext>
            </a:extLst>
          </p:cNvPr>
          <p:cNvSpPr/>
          <p:nvPr/>
        </p:nvSpPr>
        <p:spPr>
          <a:xfrm>
            <a:off x="15569184" y="3330694"/>
            <a:ext cx="7534656" cy="755904"/>
          </a:xfrm>
          <a:prstGeom prst="wedgeRoundRectCallout">
            <a:avLst>
              <a:gd name="adj1" fmla="val -181990"/>
              <a:gd name="adj2" fmla="val -30861"/>
              <a:gd name="adj3" fmla="val 16667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800" b="0" dirty="0">
                <a:solidFill>
                  <a:schemeClr val="tx1"/>
                </a:solidFill>
              </a:rPr>
              <a:t>Define state</a:t>
            </a:r>
          </a:p>
        </p:txBody>
      </p:sp>
      <p:sp>
        <p:nvSpPr>
          <p:cNvPr id="7" name="Abgerundete rechteckige Legende 6">
            <a:extLst>
              <a:ext uri="{FF2B5EF4-FFF2-40B4-BE49-F238E27FC236}">
                <a16:creationId xmlns:a16="http://schemas.microsoft.com/office/drawing/2014/main" id="{FB986B63-9585-7581-7173-D7849B129183}"/>
              </a:ext>
            </a:extLst>
          </p:cNvPr>
          <p:cNvSpPr/>
          <p:nvPr/>
        </p:nvSpPr>
        <p:spPr>
          <a:xfrm>
            <a:off x="15581376" y="5104708"/>
            <a:ext cx="7534656" cy="755904"/>
          </a:xfrm>
          <a:prstGeom prst="wedgeRoundRectCallout">
            <a:avLst>
              <a:gd name="adj1" fmla="val -155129"/>
              <a:gd name="adj2" fmla="val 75591"/>
              <a:gd name="adj3" fmla="val 16667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800" b="0" dirty="0">
                <a:solidFill>
                  <a:schemeClr val="tx1"/>
                </a:solidFill>
              </a:rPr>
              <a:t>Modify state</a:t>
            </a:r>
          </a:p>
        </p:txBody>
      </p:sp>
      <p:sp>
        <p:nvSpPr>
          <p:cNvPr id="8" name="Abgerundete rechteckige Legende 7">
            <a:extLst>
              <a:ext uri="{FF2B5EF4-FFF2-40B4-BE49-F238E27FC236}">
                <a16:creationId xmlns:a16="http://schemas.microsoft.com/office/drawing/2014/main" id="{48B8817E-BC47-1510-535B-01D644345F60}"/>
              </a:ext>
            </a:extLst>
          </p:cNvPr>
          <p:cNvSpPr/>
          <p:nvPr/>
        </p:nvSpPr>
        <p:spPr>
          <a:xfrm>
            <a:off x="15581376" y="6857994"/>
            <a:ext cx="7534656" cy="755904"/>
          </a:xfrm>
          <a:prstGeom prst="wedgeRoundRectCallout">
            <a:avLst>
              <a:gd name="adj1" fmla="val -144773"/>
              <a:gd name="adj2" fmla="val 43332"/>
              <a:gd name="adj3" fmla="val 16667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800" b="0" dirty="0">
                <a:solidFill>
                  <a:schemeClr val="tx1"/>
                </a:solidFill>
              </a:rPr>
              <a:t>Update UI based on state</a:t>
            </a:r>
          </a:p>
        </p:txBody>
      </p:sp>
      <p:sp>
        <p:nvSpPr>
          <p:cNvPr id="9" name="Abgerundete rechteckige Legende 8">
            <a:extLst>
              <a:ext uri="{FF2B5EF4-FFF2-40B4-BE49-F238E27FC236}">
                <a16:creationId xmlns:a16="http://schemas.microsoft.com/office/drawing/2014/main" id="{596248F6-5682-5CCD-E163-C733A310EB9E}"/>
              </a:ext>
            </a:extLst>
          </p:cNvPr>
          <p:cNvSpPr/>
          <p:nvPr/>
        </p:nvSpPr>
        <p:spPr>
          <a:xfrm>
            <a:off x="15569184" y="9005004"/>
            <a:ext cx="7534656" cy="755904"/>
          </a:xfrm>
          <a:prstGeom prst="wedgeRoundRectCallout">
            <a:avLst>
              <a:gd name="adj1" fmla="val -154805"/>
              <a:gd name="adj2" fmla="val -69571"/>
              <a:gd name="adj3" fmla="val 16667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800" b="0" dirty="0">
                <a:solidFill>
                  <a:schemeClr val="tx1"/>
                </a:solidFill>
              </a:rPr>
              <a:t>Connect code to the UI tree</a:t>
            </a:r>
          </a:p>
        </p:txBody>
      </p:sp>
    </p:spTree>
    <p:extLst>
      <p:ext uri="{BB962C8B-B14F-4D97-AF65-F5344CB8AC3E}">
        <p14:creationId xmlns:p14="http://schemas.microsoft.com/office/powerpoint/2010/main" val="343486829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lines of HTML codes">
            <a:extLst>
              <a:ext uri="{FF2B5EF4-FFF2-40B4-BE49-F238E27FC236}">
                <a16:creationId xmlns:a16="http://schemas.microsoft.com/office/drawing/2014/main" id="{966661A1-6B18-B0B7-1C0E-EB856C95D9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555" y="3122551"/>
            <a:ext cx="10160000" cy="7539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3" name="https://unsplash.com/photos/466ENaLuhLY"/>
          <p:cNvSpPr txBox="1"/>
          <p:nvPr/>
        </p:nvSpPr>
        <p:spPr>
          <a:xfrm>
            <a:off x="0" y="10101200"/>
            <a:ext cx="8890000" cy="560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>
              <a:defRPr>
                <a:solidFill>
                  <a:srgbClr val="FFFFFF"/>
                </a:solidFill>
              </a:defRPr>
            </a:lvl1pPr>
          </a:lstStyle>
          <a:p>
            <a:pPr algn="l"/>
            <a:r>
              <a:rPr lang="de-DE" dirty="0"/>
              <a:t>https://unsplash.com/photos/4hbJ-eymZ1o</a:t>
            </a:r>
            <a:endParaRPr dirty="0"/>
          </a:p>
        </p:txBody>
      </p:sp>
      <p:sp>
        <p:nvSpPr>
          <p:cNvPr id="204" name="Wirkt elegant…"/>
          <p:cNvSpPr txBox="1">
            <a:spLocks noGrp="1"/>
          </p:cNvSpPr>
          <p:nvPr>
            <p:ph type="body" sz="half" idx="4294967295"/>
          </p:nvPr>
        </p:nvSpPr>
        <p:spPr>
          <a:xfrm>
            <a:off x="10795000" y="1778000"/>
            <a:ext cx="11430000" cy="10160000"/>
          </a:xfrm>
          <a:prstGeom prst="rect">
            <a:avLst/>
          </a:prstGeom>
        </p:spPr>
        <p:txBody>
          <a:bodyPr/>
          <a:lstStyle/>
          <a:p>
            <a:pPr>
              <a:defRPr sz="4800"/>
            </a:pPr>
            <a:r>
              <a:rPr lang="en-US" dirty="0">
                <a:latin typeface="+mn-lt"/>
              </a:rPr>
              <a:t>Looks elegant</a:t>
            </a:r>
          </a:p>
          <a:p>
            <a:pPr>
              <a:defRPr sz="4800"/>
            </a:pPr>
            <a:r>
              <a:rPr lang="en-US" dirty="0">
                <a:latin typeface="+mn-lt"/>
              </a:rPr>
              <a:t>Was adopted by many UI frameworks</a:t>
            </a:r>
          </a:p>
          <a:p>
            <a:pPr lvl="1">
              <a:defRPr sz="4800"/>
            </a:pPr>
            <a:r>
              <a:rPr lang="en-US" dirty="0">
                <a:latin typeface="+mn-lt"/>
              </a:rPr>
              <a:t>JavaFX (FXML)</a:t>
            </a:r>
          </a:p>
          <a:p>
            <a:pPr lvl="1">
              <a:defRPr sz="4800"/>
            </a:pPr>
            <a:r>
              <a:rPr lang="en-US" dirty="0">
                <a:latin typeface="+mn-lt"/>
              </a:rPr>
              <a:t>macOS / iOS (Storyboard)</a:t>
            </a:r>
          </a:p>
          <a:p>
            <a:pPr lvl="1">
              <a:defRPr sz="4800"/>
            </a:pPr>
            <a:r>
              <a:rPr lang="en-US" dirty="0">
                <a:latin typeface="+mn-lt"/>
              </a:rPr>
              <a:t>WPF, Xamarin (XAML)</a:t>
            </a:r>
          </a:p>
          <a:p>
            <a:pPr lvl="1">
              <a:defRPr sz="4800"/>
            </a:pPr>
            <a:r>
              <a:rPr lang="en-US" dirty="0">
                <a:latin typeface="+mn-lt"/>
              </a:rPr>
              <a:t>Android (XML)</a:t>
            </a:r>
          </a:p>
        </p:txBody>
      </p:sp>
    </p:spTree>
  </p:cSld>
  <p:clrMapOvr>
    <a:masterClrMapping/>
  </p:clrMapOvr>
  <p:transition spd="med">
    <p:pull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B6EE89FC-8F37-E87A-74C1-E1648249059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40505" y="102512"/>
            <a:ext cx="16938290" cy="132174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Abgerundete rechteckige Legende 3">
            <a:extLst>
              <a:ext uri="{FF2B5EF4-FFF2-40B4-BE49-F238E27FC236}">
                <a16:creationId xmlns:a16="http://schemas.microsoft.com/office/drawing/2014/main" id="{DDF5EC99-26B2-59C7-D337-201EE36876E3}"/>
              </a:ext>
            </a:extLst>
          </p:cNvPr>
          <p:cNvSpPr/>
          <p:nvPr/>
        </p:nvSpPr>
        <p:spPr>
          <a:xfrm>
            <a:off x="16193222" y="2196838"/>
            <a:ext cx="7534656" cy="755904"/>
          </a:xfrm>
          <a:prstGeom prst="wedgeRoundRectCallout">
            <a:avLst>
              <a:gd name="adj1" fmla="val -106939"/>
              <a:gd name="adj2" fmla="val -106437"/>
              <a:gd name="adj3" fmla="val 16667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800" b="0" dirty="0">
                <a:solidFill>
                  <a:schemeClr val="tx1"/>
                </a:solidFill>
              </a:rPr>
              <a:t>Define a tree of components</a:t>
            </a:r>
          </a:p>
        </p:txBody>
      </p:sp>
      <p:sp>
        <p:nvSpPr>
          <p:cNvPr id="6" name="Abgerundete rechteckige Legende 5">
            <a:extLst>
              <a:ext uri="{FF2B5EF4-FFF2-40B4-BE49-F238E27FC236}">
                <a16:creationId xmlns:a16="http://schemas.microsoft.com/office/drawing/2014/main" id="{1AE5480C-72D0-82FA-237B-0F15C8BCDD47}"/>
              </a:ext>
            </a:extLst>
          </p:cNvPr>
          <p:cNvSpPr/>
          <p:nvPr/>
        </p:nvSpPr>
        <p:spPr>
          <a:xfrm>
            <a:off x="16193222" y="5080324"/>
            <a:ext cx="7534656" cy="755904"/>
          </a:xfrm>
          <a:prstGeom prst="wedgeRoundRectCallout">
            <a:avLst>
              <a:gd name="adj1" fmla="val -132878"/>
              <a:gd name="adj2" fmla="val -93237"/>
              <a:gd name="adj3" fmla="val 16667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800" b="0" dirty="0">
                <a:solidFill>
                  <a:schemeClr val="tx1"/>
                </a:solidFill>
              </a:rPr>
              <a:t>Define parts of visual appearance</a:t>
            </a:r>
          </a:p>
        </p:txBody>
      </p:sp>
      <p:sp>
        <p:nvSpPr>
          <p:cNvPr id="7" name="Abgerundete rechteckige Legende 6">
            <a:extLst>
              <a:ext uri="{FF2B5EF4-FFF2-40B4-BE49-F238E27FC236}">
                <a16:creationId xmlns:a16="http://schemas.microsoft.com/office/drawing/2014/main" id="{D96E8F78-9A25-C032-9523-39400382FD8E}"/>
              </a:ext>
            </a:extLst>
          </p:cNvPr>
          <p:cNvSpPr/>
          <p:nvPr/>
        </p:nvSpPr>
        <p:spPr>
          <a:xfrm>
            <a:off x="16193222" y="10007354"/>
            <a:ext cx="7534656" cy="755904"/>
          </a:xfrm>
          <a:prstGeom prst="wedgeRoundRectCallout">
            <a:avLst>
              <a:gd name="adj1" fmla="val -142105"/>
              <a:gd name="adj2" fmla="val -155121"/>
              <a:gd name="adj3" fmla="val 16667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800" b="0" dirty="0">
                <a:solidFill>
                  <a:schemeClr val="tx1"/>
                </a:solidFill>
              </a:rPr>
              <a:t>Connect UI elements to code</a:t>
            </a:r>
          </a:p>
        </p:txBody>
      </p:sp>
    </p:spTree>
    <p:extLst>
      <p:ext uri="{BB962C8B-B14F-4D97-AF65-F5344CB8AC3E}">
        <p14:creationId xmlns:p14="http://schemas.microsoft.com/office/powerpoint/2010/main" val="1788053791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69362E5E-F732-33A1-5761-F149359C48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0227" y="307589"/>
            <a:ext cx="12423946" cy="131008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Abgerundete rechteckige Legende 3">
            <a:extLst>
              <a:ext uri="{FF2B5EF4-FFF2-40B4-BE49-F238E27FC236}">
                <a16:creationId xmlns:a16="http://schemas.microsoft.com/office/drawing/2014/main" id="{F2D3CBE3-3FB7-0273-5599-182D6137015C}"/>
              </a:ext>
            </a:extLst>
          </p:cNvPr>
          <p:cNvSpPr/>
          <p:nvPr/>
        </p:nvSpPr>
        <p:spPr>
          <a:xfrm>
            <a:off x="16203168" y="1305938"/>
            <a:ext cx="7534656" cy="755904"/>
          </a:xfrm>
          <a:prstGeom prst="wedgeRoundRectCallout">
            <a:avLst>
              <a:gd name="adj1" fmla="val -150559"/>
              <a:gd name="adj2" fmla="val 174011"/>
              <a:gd name="adj3" fmla="val 16667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800" b="0" dirty="0">
                <a:solidFill>
                  <a:schemeClr val="tx1"/>
                </a:solidFill>
              </a:rPr>
              <a:t>Create an activity</a:t>
            </a:r>
          </a:p>
        </p:txBody>
      </p:sp>
      <p:sp>
        <p:nvSpPr>
          <p:cNvPr id="5" name="Abgerundete rechteckige Legende 4">
            <a:extLst>
              <a:ext uri="{FF2B5EF4-FFF2-40B4-BE49-F238E27FC236}">
                <a16:creationId xmlns:a16="http://schemas.microsoft.com/office/drawing/2014/main" id="{BE2B28CF-73BB-AF18-2969-6BC4D620EC73}"/>
              </a:ext>
            </a:extLst>
          </p:cNvPr>
          <p:cNvSpPr/>
          <p:nvPr/>
        </p:nvSpPr>
        <p:spPr>
          <a:xfrm>
            <a:off x="16203168" y="3728880"/>
            <a:ext cx="7534656" cy="755904"/>
          </a:xfrm>
          <a:prstGeom prst="wedgeRoundRectCallout">
            <a:avLst>
              <a:gd name="adj1" fmla="val -91071"/>
              <a:gd name="adj2" fmla="val 10318"/>
              <a:gd name="adj3" fmla="val 16667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800" b="0" dirty="0">
                <a:solidFill>
                  <a:schemeClr val="tx1"/>
                </a:solidFill>
              </a:rPr>
              <a:t>Build a component tree</a:t>
            </a:r>
          </a:p>
        </p:txBody>
      </p:sp>
      <p:sp>
        <p:nvSpPr>
          <p:cNvPr id="8" name="Abgerundete rechteckige Legende 7">
            <a:extLst>
              <a:ext uri="{FF2B5EF4-FFF2-40B4-BE49-F238E27FC236}">
                <a16:creationId xmlns:a16="http://schemas.microsoft.com/office/drawing/2014/main" id="{FAA9A05D-BF6D-3167-8240-A80F2D8B85EA}"/>
              </a:ext>
            </a:extLst>
          </p:cNvPr>
          <p:cNvSpPr/>
          <p:nvPr/>
        </p:nvSpPr>
        <p:spPr>
          <a:xfrm>
            <a:off x="16203168" y="7564024"/>
            <a:ext cx="7534656" cy="755904"/>
          </a:xfrm>
          <a:prstGeom prst="wedgeRoundRectCallout">
            <a:avLst>
              <a:gd name="adj1" fmla="val -116169"/>
              <a:gd name="adj2" fmla="val -16443"/>
              <a:gd name="adj3" fmla="val 16667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800" b="0" dirty="0">
                <a:solidFill>
                  <a:schemeClr val="tx1"/>
                </a:solidFill>
              </a:rPr>
              <a:t>Update UI based on data</a:t>
            </a:r>
          </a:p>
        </p:txBody>
      </p:sp>
    </p:spTree>
    <p:extLst>
      <p:ext uri="{BB962C8B-B14F-4D97-AF65-F5344CB8AC3E}">
        <p14:creationId xmlns:p14="http://schemas.microsoft.com/office/powerpoint/2010/main" val="3829234591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Bild" descr="Bild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3048000"/>
            <a:ext cx="10161655" cy="7620000"/>
          </a:xfrm>
          <a:prstGeom prst="rect">
            <a:avLst/>
          </a:prstGeom>
          <a:ln w="12700">
            <a:miter lim="400000"/>
          </a:ln>
        </p:spPr>
      </p:pic>
      <p:sp>
        <p:nvSpPr>
          <p:cNvPr id="208" name="Entwicklung zeigt:  Löst nur Vermischung von Oberflächenbeschreibung und Code…"/>
          <p:cNvSpPr txBox="1">
            <a:spLocks noGrp="1"/>
          </p:cNvSpPr>
          <p:nvPr>
            <p:ph type="body" sz="half" idx="4294967295"/>
          </p:nvPr>
        </p:nvSpPr>
        <p:spPr>
          <a:xfrm>
            <a:off x="10795000" y="1778000"/>
            <a:ext cx="11430000" cy="10160000"/>
          </a:xfrm>
          <a:prstGeom prst="rect">
            <a:avLst/>
          </a:prstGeom>
        </p:spPr>
        <p:txBody>
          <a:bodyPr/>
          <a:lstStyle/>
          <a:p>
            <a:pPr>
              <a:defRPr sz="4800"/>
            </a:pPr>
            <a:r>
              <a:rPr lang="en-US" dirty="0">
                <a:latin typeface="+mn-lt"/>
              </a:rPr>
              <a:t>History proved that separating UI definition and behavior did not solve all problems</a:t>
            </a:r>
          </a:p>
          <a:p>
            <a:pPr>
              <a:defRPr sz="4800"/>
            </a:pPr>
            <a:r>
              <a:rPr lang="en-US" dirty="0">
                <a:latin typeface="+mn-lt"/>
              </a:rPr>
              <a:t>To truly make code more robust, maintainable, and easy to understand, additional measures were needed</a:t>
            </a:r>
          </a:p>
          <a:p>
            <a:pPr>
              <a:defRPr sz="4800"/>
            </a:pPr>
            <a:r>
              <a:rPr lang="en-US" dirty="0">
                <a:latin typeface="+mn-lt"/>
              </a:rPr>
              <a:t>Design patterns: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MVP, MVVM, MVC, …</a:t>
            </a:r>
          </a:p>
        </p:txBody>
      </p:sp>
    </p:spTree>
  </p:cSld>
  <p:clrMapOvr>
    <a:masterClrMapping/>
  </p:clrMapOvr>
  <p:transition spd="med">
    <p:pull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Foliennummer"/>
          <p:cNvSpPr txBox="1">
            <a:spLocks noGrp="1"/>
          </p:cNvSpPr>
          <p:nvPr>
            <p:ph type="sldNum" sz="quarter" idx="4294967295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15</a:t>
            </a:fld>
            <a:endParaRPr/>
          </a:p>
        </p:txBody>
      </p:sp>
      <p:pic>
        <p:nvPicPr>
          <p:cNvPr id="212" name="Bild" descr="Bild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3050778"/>
            <a:ext cx="24384157" cy="7614386"/>
          </a:xfrm>
          <a:prstGeom prst="rect">
            <a:avLst/>
          </a:prstGeom>
          <a:ln w="12700">
            <a:miter lim="400000"/>
          </a:ln>
        </p:spPr>
      </p:pic>
      <p:sp>
        <p:nvSpPr>
          <p:cNvPr id="213" name="https://unsplash.com/photos/i--IN3cvEjg"/>
          <p:cNvSpPr txBox="1"/>
          <p:nvPr/>
        </p:nvSpPr>
        <p:spPr>
          <a:xfrm>
            <a:off x="0" y="10104714"/>
            <a:ext cx="7536943" cy="560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algn="l"/>
            <a:r>
              <a:rPr dirty="0"/>
              <a:t>https://unsplash.com/photos/i--IN3cvEjg</a:t>
            </a:r>
          </a:p>
        </p:txBody>
      </p:sp>
    </p:spTree>
  </p:cSld>
  <p:clrMapOvr>
    <a:masterClrMapping/>
  </p:clrMapOvr>
  <p:transition spd="med">
    <p:pull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Bild" descr="Bil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879" y="1778000"/>
            <a:ext cx="24036243" cy="10160000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Abgerundete rechteckige Legende 7">
            <a:extLst>
              <a:ext uri="{FF2B5EF4-FFF2-40B4-BE49-F238E27FC236}">
                <a16:creationId xmlns:a16="http://schemas.microsoft.com/office/drawing/2014/main" id="{EBE32B2A-B129-93AE-AB79-72AB72D03BF0}"/>
              </a:ext>
            </a:extLst>
          </p:cNvPr>
          <p:cNvSpPr/>
          <p:nvPr/>
        </p:nvSpPr>
        <p:spPr>
          <a:xfrm>
            <a:off x="1930576" y="11613587"/>
            <a:ext cx="7534656" cy="755904"/>
          </a:xfrm>
          <a:prstGeom prst="wedgeRoundRectCallout">
            <a:avLst>
              <a:gd name="adj1" fmla="val -18554"/>
              <a:gd name="adj2" fmla="val -650209"/>
              <a:gd name="adj3" fmla="val 16667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800" b="0" dirty="0">
                <a:solidFill>
                  <a:schemeClr val="tx1"/>
                </a:solidFill>
              </a:rPr>
              <a:t>Update UI based on data</a:t>
            </a:r>
          </a:p>
        </p:txBody>
      </p:sp>
      <p:sp>
        <p:nvSpPr>
          <p:cNvPr id="3" name="Abgerundete rechteckige Legende 7">
            <a:extLst>
              <a:ext uri="{FF2B5EF4-FFF2-40B4-BE49-F238E27FC236}">
                <a16:creationId xmlns:a16="http://schemas.microsoft.com/office/drawing/2014/main" id="{2DE72C9C-0CC0-328E-A220-97C924FF7D17}"/>
              </a:ext>
            </a:extLst>
          </p:cNvPr>
          <p:cNvSpPr/>
          <p:nvPr/>
        </p:nvSpPr>
        <p:spPr>
          <a:xfrm>
            <a:off x="11882958" y="11613587"/>
            <a:ext cx="7534656" cy="755904"/>
          </a:xfrm>
          <a:prstGeom prst="wedgeRoundRectCallout">
            <a:avLst>
              <a:gd name="adj1" fmla="val -18554"/>
              <a:gd name="adj2" fmla="val -650209"/>
              <a:gd name="adj3" fmla="val 16667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800" b="0" dirty="0">
                <a:solidFill>
                  <a:schemeClr val="tx1"/>
                </a:solidFill>
              </a:rPr>
              <a:t>Update UI based on data</a:t>
            </a: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Jede Änderung erfolgt durch Ändern von Objekt- bzw. Strukturattributen…"/>
          <p:cNvSpPr txBox="1">
            <a:spLocks noGrp="1"/>
          </p:cNvSpPr>
          <p:nvPr>
            <p:ph type="body" sz="half" idx="4294967295"/>
          </p:nvPr>
        </p:nvSpPr>
        <p:spPr>
          <a:xfrm>
            <a:off x="1689100" y="1778000"/>
            <a:ext cx="11430000" cy="10160000"/>
          </a:xfrm>
          <a:prstGeom prst="rect">
            <a:avLst/>
          </a:prstGeom>
        </p:spPr>
        <p:txBody>
          <a:bodyPr/>
          <a:lstStyle/>
          <a:p>
            <a:pPr>
              <a:defRPr sz="4800"/>
            </a:pPr>
            <a:r>
              <a:rPr lang="en-US" dirty="0">
                <a:latin typeface="+mn-lt"/>
              </a:rPr>
              <a:t>Changes to the UI are still done through changes to the object graph / data structures</a:t>
            </a:r>
          </a:p>
          <a:p>
            <a:pPr>
              <a:defRPr sz="4800"/>
            </a:pPr>
            <a:r>
              <a:rPr lang="en-US" dirty="0">
                <a:latin typeface="+mn-lt"/>
              </a:rPr>
              <a:t>Developer must know who the way from is to will be …</a:t>
            </a:r>
          </a:p>
          <a:p>
            <a:pPr>
              <a:defRPr sz="4800"/>
            </a:pPr>
            <a:r>
              <a:rPr lang="en-US" dirty="0">
                <a:latin typeface="+mn-lt"/>
              </a:rPr>
              <a:t>… and implement it</a:t>
            </a:r>
          </a:p>
          <a:p>
            <a:pPr>
              <a:defRPr sz="4800"/>
            </a:pPr>
            <a:r>
              <a:rPr lang="en-US" dirty="0">
                <a:latin typeface="+mn-lt"/>
              </a:rPr>
              <a:t>The bigger the change, the more difficult this may be</a:t>
            </a:r>
          </a:p>
        </p:txBody>
      </p:sp>
      <p:pic>
        <p:nvPicPr>
          <p:cNvPr id="220" name="Bild" descr="Bild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4218488" y="3047007"/>
            <a:ext cx="10165513" cy="762204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>
    <p:pull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people playing violin inside dim room">
            <a:extLst>
              <a:ext uri="{FF2B5EF4-FFF2-40B4-BE49-F238E27FC236}">
                <a16:creationId xmlns:a16="http://schemas.microsoft.com/office/drawing/2014/main" id="{AC1B904D-B144-72E1-78D2-2EFC88850C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2591542" y="2835896"/>
            <a:ext cx="11792458" cy="8328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580AA13-86F1-7731-5176-34034800A38C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689654" y="2551113"/>
            <a:ext cx="10515600" cy="8613775"/>
          </a:xfrm>
        </p:spPr>
        <p:txBody>
          <a:bodyPr anchor="ctr">
            <a:normAutofit/>
          </a:bodyPr>
          <a:lstStyle/>
          <a:p>
            <a:r>
              <a:rPr lang="en-GB" sz="4800" dirty="0">
                <a:latin typeface="+mn-lt"/>
              </a:rPr>
              <a:t>Changing the UI necessary</a:t>
            </a:r>
          </a:p>
          <a:p>
            <a:pPr lvl="1"/>
            <a:r>
              <a:rPr lang="en-GB" sz="4800" dirty="0">
                <a:latin typeface="+mn-lt"/>
              </a:rPr>
              <a:t>when data shown to the user changes</a:t>
            </a:r>
          </a:p>
          <a:p>
            <a:pPr lvl="1"/>
            <a:r>
              <a:rPr lang="en-GB" sz="4800" dirty="0">
                <a:latin typeface="+mn-lt"/>
              </a:rPr>
              <a:t>upon navigation</a:t>
            </a:r>
          </a:p>
          <a:p>
            <a:r>
              <a:rPr lang="en-GB" sz="4800" dirty="0">
                <a:latin typeface="+mn-lt"/>
              </a:rPr>
              <a:t>Data and component tree live on their own</a:t>
            </a:r>
          </a:p>
          <a:p>
            <a:r>
              <a:rPr lang="en-GB" sz="4800" dirty="0">
                <a:latin typeface="+mn-lt"/>
              </a:rPr>
              <a:t>Important to keep both in sync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16DF1A05-92E4-EE93-362B-ED75339280D9}"/>
              </a:ext>
            </a:extLst>
          </p:cNvPr>
          <p:cNvSpPr txBox="1"/>
          <p:nvPr/>
        </p:nvSpPr>
        <p:spPr>
          <a:xfrm>
            <a:off x="14193078" y="10641668"/>
            <a:ext cx="101909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2800" dirty="0">
                <a:solidFill>
                  <a:schemeClr val="bg1"/>
                </a:solidFill>
              </a:rPr>
              <a:t>https://unsplash.com/photos/slbOcNlWNHA</a:t>
            </a:r>
          </a:p>
        </p:txBody>
      </p:sp>
    </p:spTree>
    <p:extLst>
      <p:ext uri="{BB962C8B-B14F-4D97-AF65-F5344CB8AC3E}">
        <p14:creationId xmlns:p14="http://schemas.microsoft.com/office/powerpoint/2010/main" val="4280177181"/>
      </p:ext>
    </p:extLst>
  </p:cSld>
  <p:clrMapOvr>
    <a:masterClrMapping/>
  </p:clrMapOvr>
  <p:transition spd="med">
    <p:pull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white power strip on brown wooden floor">
            <a:extLst>
              <a:ext uri="{FF2B5EF4-FFF2-40B4-BE49-F238E27FC236}">
                <a16:creationId xmlns:a16="http://schemas.microsoft.com/office/drawing/2014/main" id="{422E201A-28E7-E629-EA43-C540001E46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18945" y="3816096"/>
            <a:ext cx="9121486" cy="6083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8753453E-98D4-6774-CD33-59213647593D}"/>
              </a:ext>
            </a:extLst>
          </p:cNvPr>
          <p:cNvSpPr txBox="1"/>
          <p:nvPr/>
        </p:nvSpPr>
        <p:spPr>
          <a:xfrm>
            <a:off x="2218943" y="9376684"/>
            <a:ext cx="851531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sz="2800" dirty="0">
                <a:solidFill>
                  <a:schemeClr val="bg1"/>
                </a:solidFill>
              </a:rPr>
              <a:t>https://unsplash.com/photos/qjX0QBtDXto</a:t>
            </a:r>
          </a:p>
        </p:txBody>
      </p:sp>
      <p:pic>
        <p:nvPicPr>
          <p:cNvPr id="1028" name="Picture 4" descr="woman blowing sprinkle in her hand">
            <a:extLst>
              <a:ext uri="{FF2B5EF4-FFF2-40B4-BE49-F238E27FC236}">
                <a16:creationId xmlns:a16="http://schemas.microsoft.com/office/drawing/2014/main" id="{8734C5AC-D6E8-72E2-B2E4-700660639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043571" y="3816096"/>
            <a:ext cx="9121486" cy="6083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C0000572-88F1-A305-C35B-676DBCECCB66}"/>
              </a:ext>
            </a:extLst>
          </p:cNvPr>
          <p:cNvSpPr txBox="1"/>
          <p:nvPr/>
        </p:nvSpPr>
        <p:spPr>
          <a:xfrm>
            <a:off x="13298556" y="9376684"/>
            <a:ext cx="886649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2800" dirty="0">
                <a:solidFill>
                  <a:schemeClr val="bg1"/>
                </a:solidFill>
              </a:rPr>
              <a:t>https://unsplash.com/photos/AJ_Mou1FUS8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1C992E89-0508-D1AD-0CF4-714FB0C291C4}"/>
              </a:ext>
            </a:extLst>
          </p:cNvPr>
          <p:cNvSpPr txBox="1"/>
          <p:nvPr/>
        </p:nvSpPr>
        <p:spPr>
          <a:xfrm>
            <a:off x="5098327" y="4441955"/>
            <a:ext cx="4185761" cy="120032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GB" sz="7200" dirty="0"/>
              <a:t>manually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B6B7BDE8-A083-D625-1040-89E2B7FFFF0A}"/>
              </a:ext>
            </a:extLst>
          </p:cNvPr>
          <p:cNvSpPr txBox="1"/>
          <p:nvPr/>
        </p:nvSpPr>
        <p:spPr>
          <a:xfrm>
            <a:off x="15126710" y="4441955"/>
            <a:ext cx="4955203" cy="120032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GB" sz="7200" dirty="0">
                <a:solidFill>
                  <a:schemeClr val="bg1"/>
                </a:solidFill>
              </a:rPr>
              <a:t>with magic</a:t>
            </a:r>
          </a:p>
        </p:txBody>
      </p:sp>
    </p:spTree>
    <p:extLst>
      <p:ext uri="{BB962C8B-B14F-4D97-AF65-F5344CB8AC3E}">
        <p14:creationId xmlns:p14="http://schemas.microsoft.com/office/powerpoint/2010/main" val="815827377"/>
      </p:ext>
    </p:extLst>
  </p:cSld>
  <p:clrMapOvr>
    <a:masterClrMapping/>
  </p:clrMapOvr>
  <p:transition spd="med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Viele UI-Frameworks sind objektorientiert…"/>
          <p:cNvSpPr txBox="1">
            <a:spLocks noGrp="1"/>
          </p:cNvSpPr>
          <p:nvPr>
            <p:ph type="body" sz="half" idx="4294967295"/>
          </p:nvPr>
        </p:nvSpPr>
        <p:spPr>
          <a:xfrm>
            <a:off x="10795000" y="1778000"/>
            <a:ext cx="11430000" cy="10160000"/>
          </a:xfrm>
          <a:prstGeom prst="rect">
            <a:avLst/>
          </a:prstGeom>
        </p:spPr>
        <p:txBody>
          <a:bodyPr/>
          <a:lstStyle/>
          <a:p>
            <a:pPr>
              <a:defRPr sz="4800"/>
            </a:pPr>
            <a:r>
              <a:rPr lang="en-US" dirty="0">
                <a:latin typeface="+mn-lt"/>
              </a:rPr>
              <a:t>Many UI frameworks are object oriented</a:t>
            </a:r>
          </a:p>
          <a:p>
            <a:pPr>
              <a:defRPr sz="4800"/>
            </a:pPr>
            <a:r>
              <a:rPr lang="en-US" dirty="0">
                <a:latin typeface="+mn-lt"/>
              </a:rPr>
              <a:t>In the code each UI element is represented by a class</a:t>
            </a:r>
          </a:p>
          <a:p>
            <a:pPr>
              <a:defRPr sz="4800"/>
            </a:pPr>
            <a:r>
              <a:rPr lang="en-US" dirty="0">
                <a:latin typeface="+mn-lt"/>
              </a:rPr>
              <a:t>During runtime, the UI is represented through an object graph</a:t>
            </a:r>
          </a:p>
        </p:txBody>
      </p:sp>
      <p:pic>
        <p:nvPicPr>
          <p:cNvPr id="161" name="Bild" descr="Bild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3048595"/>
            <a:ext cx="10160243" cy="761878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>
    <p:pull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84668B9-B910-4038-F772-62BE400D9B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6399" y="1093297"/>
            <a:ext cx="18012890" cy="5531832"/>
          </a:xfrm>
        </p:spPr>
        <p:txBody>
          <a:bodyPr>
            <a:noAutofit/>
          </a:bodyPr>
          <a:lstStyle/>
          <a:p>
            <a:r>
              <a:rPr lang="en-GB" sz="4800" dirty="0">
                <a:latin typeface="+mn-lt"/>
              </a:rPr>
              <a:t>UI frameworks learned to sync app and UI data through a </a:t>
            </a:r>
            <a:r>
              <a:rPr lang="en-GB" sz="4800" i="1" dirty="0">
                <a:latin typeface="+mn-lt"/>
              </a:rPr>
              <a:t>binding</a:t>
            </a:r>
            <a:r>
              <a:rPr lang="en-GB" sz="4800" dirty="0">
                <a:latin typeface="+mn-lt"/>
              </a:rPr>
              <a:t> mechanism</a:t>
            </a:r>
          </a:p>
          <a:p>
            <a:r>
              <a:rPr lang="en-GB" sz="4800" dirty="0">
                <a:latin typeface="+mn-lt"/>
              </a:rPr>
              <a:t>Read-only components just need one-way bindings</a:t>
            </a:r>
          </a:p>
          <a:p>
            <a:r>
              <a:rPr lang="en-GB" sz="4800" dirty="0">
                <a:latin typeface="+mn-lt"/>
              </a:rPr>
              <a:t>Components with user interaction require two-way binding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22079D0C-6018-F969-7EF8-A4395ED214F3}"/>
              </a:ext>
            </a:extLst>
          </p:cNvPr>
          <p:cNvSpPr txBox="1"/>
          <p:nvPr/>
        </p:nvSpPr>
        <p:spPr>
          <a:xfrm>
            <a:off x="10275399" y="10290621"/>
            <a:ext cx="4249881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7200">
                <a:latin typeface="Consolas" panose="020B0609020204030204" pitchFamily="49" charset="0"/>
                <a:cs typeface="Consolas" panose="020B0609020204030204" pitchFamily="49" charset="0"/>
              </a:rPr>
              <a:t>zip_code</a:t>
            </a:r>
          </a:p>
        </p:txBody>
      </p:sp>
      <p:sp>
        <p:nvSpPr>
          <p:cNvPr id="5" name="Zylinder 4">
            <a:extLst>
              <a:ext uri="{FF2B5EF4-FFF2-40B4-BE49-F238E27FC236}">
                <a16:creationId xmlns:a16="http://schemas.microsoft.com/office/drawing/2014/main" id="{5034EC12-3076-100F-C61F-811357585FBA}"/>
              </a:ext>
            </a:extLst>
          </p:cNvPr>
          <p:cNvSpPr/>
          <p:nvPr/>
        </p:nvSpPr>
        <p:spPr>
          <a:xfrm>
            <a:off x="4761945" y="9789206"/>
            <a:ext cx="1713054" cy="2361236"/>
          </a:xfrm>
          <a:prstGeom prst="can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6000"/>
          </a:p>
        </p:txBody>
      </p:sp>
      <p:pic>
        <p:nvPicPr>
          <p:cNvPr id="6" name="Grafik 5" descr="Tastatur mit einfarbiger Füllung">
            <a:extLst>
              <a:ext uri="{FF2B5EF4-FFF2-40B4-BE49-F238E27FC236}">
                <a16:creationId xmlns:a16="http://schemas.microsoft.com/office/drawing/2014/main" id="{0BE20476-EB88-5C92-ED6E-432333D424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731980" y="10055424"/>
            <a:ext cx="1828800" cy="1828800"/>
          </a:xfrm>
          <a:prstGeom prst="rect">
            <a:avLst/>
          </a:prstGeom>
        </p:spPr>
      </p:pic>
      <p:pic>
        <p:nvPicPr>
          <p:cNvPr id="7" name="Grafik 6" descr="Monitor mit einfarbiger Füllung">
            <a:extLst>
              <a:ext uri="{FF2B5EF4-FFF2-40B4-BE49-F238E27FC236}">
                <a16:creationId xmlns:a16="http://schemas.microsoft.com/office/drawing/2014/main" id="{B7C2BD67-C269-A074-F6E9-66E500786A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85942" y="6762198"/>
            <a:ext cx="1828800" cy="1828800"/>
          </a:xfrm>
          <a:prstGeom prst="rect">
            <a:avLst/>
          </a:prstGeom>
        </p:spPr>
      </p:pic>
      <p:sp>
        <p:nvSpPr>
          <p:cNvPr id="8" name="Gestreifter Pfeil nach rechts 7">
            <a:extLst>
              <a:ext uri="{FF2B5EF4-FFF2-40B4-BE49-F238E27FC236}">
                <a16:creationId xmlns:a16="http://schemas.microsoft.com/office/drawing/2014/main" id="{11FAAF23-94F7-A7CC-4780-4D6542F5A666}"/>
              </a:ext>
            </a:extLst>
          </p:cNvPr>
          <p:cNvSpPr/>
          <p:nvPr/>
        </p:nvSpPr>
        <p:spPr>
          <a:xfrm>
            <a:off x="7053942" y="10296408"/>
            <a:ext cx="2711020" cy="646332"/>
          </a:xfrm>
          <a:prstGeom prst="striped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6000"/>
          </a:p>
        </p:txBody>
      </p:sp>
      <p:sp>
        <p:nvSpPr>
          <p:cNvPr id="9" name="Gestreifter Pfeil nach rechts 8">
            <a:extLst>
              <a:ext uri="{FF2B5EF4-FFF2-40B4-BE49-F238E27FC236}">
                <a16:creationId xmlns:a16="http://schemas.microsoft.com/office/drawing/2014/main" id="{E7C644C9-B537-D1C1-2729-6388E34B82EC}"/>
              </a:ext>
            </a:extLst>
          </p:cNvPr>
          <p:cNvSpPr/>
          <p:nvPr/>
        </p:nvSpPr>
        <p:spPr>
          <a:xfrm rot="10800000">
            <a:off x="15067168" y="10613786"/>
            <a:ext cx="2232172" cy="646332"/>
          </a:xfrm>
          <a:prstGeom prst="striped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6000"/>
          </a:p>
        </p:txBody>
      </p:sp>
      <p:sp>
        <p:nvSpPr>
          <p:cNvPr id="10" name="Gestreifter Pfeil nach rechts 9">
            <a:extLst>
              <a:ext uri="{FF2B5EF4-FFF2-40B4-BE49-F238E27FC236}">
                <a16:creationId xmlns:a16="http://schemas.microsoft.com/office/drawing/2014/main" id="{5CFDC57D-D1E3-BF66-0397-44CF8BD494F7}"/>
              </a:ext>
            </a:extLst>
          </p:cNvPr>
          <p:cNvSpPr/>
          <p:nvPr/>
        </p:nvSpPr>
        <p:spPr>
          <a:xfrm rot="10800000">
            <a:off x="7053942" y="10969824"/>
            <a:ext cx="2604264" cy="646332"/>
          </a:xfrm>
          <a:prstGeom prst="striped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6000"/>
          </a:p>
        </p:txBody>
      </p:sp>
      <p:sp>
        <p:nvSpPr>
          <p:cNvPr id="11" name="Gestreifter Pfeil nach rechts 10">
            <a:extLst>
              <a:ext uri="{FF2B5EF4-FFF2-40B4-BE49-F238E27FC236}">
                <a16:creationId xmlns:a16="http://schemas.microsoft.com/office/drawing/2014/main" id="{48731FB2-AC43-8DB8-0845-23C35628C07F}"/>
              </a:ext>
            </a:extLst>
          </p:cNvPr>
          <p:cNvSpPr/>
          <p:nvPr/>
        </p:nvSpPr>
        <p:spPr>
          <a:xfrm rot="16200000">
            <a:off x="11754013" y="8914164"/>
            <a:ext cx="1292662" cy="646332"/>
          </a:xfrm>
          <a:prstGeom prst="striped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600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0DD92490-F21A-B871-AB49-72CC3508B4A0}"/>
              </a:ext>
            </a:extLst>
          </p:cNvPr>
          <p:cNvSpPr txBox="1"/>
          <p:nvPr/>
        </p:nvSpPr>
        <p:spPr>
          <a:xfrm>
            <a:off x="11642691" y="7318735"/>
            <a:ext cx="151530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2400"/>
              <a:t>Zip code</a:t>
            </a:r>
          </a:p>
        </p:txBody>
      </p:sp>
    </p:spTree>
    <p:extLst>
      <p:ext uri="{BB962C8B-B14F-4D97-AF65-F5344CB8AC3E}">
        <p14:creationId xmlns:p14="http://schemas.microsoft.com/office/powerpoint/2010/main" val="2379382913"/>
      </p:ext>
    </p:extLst>
  </p:cSld>
  <p:clrMapOvr>
    <a:masterClrMapping/>
  </p:clrMapOvr>
  <p:transition spd="med">
    <p:pull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84668B9-B910-4038-F772-62BE400D9B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1944" y="3580683"/>
            <a:ext cx="12395940" cy="6554634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GB" sz="4800" dirty="0">
                <a:latin typeface="+mn-lt"/>
              </a:rPr>
              <a:t>Any change to the UI must be explicitly coded, either by changing component properties, or by modifying the tree itself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FC51777-20F2-6E8A-7B14-94B0EE44E3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6221694" y="2448993"/>
            <a:ext cx="8162306" cy="8818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30DA5828-23E7-951D-AAD5-049129251D43}"/>
              </a:ext>
            </a:extLst>
          </p:cNvPr>
          <p:cNvSpPr txBox="1"/>
          <p:nvPr/>
        </p:nvSpPr>
        <p:spPr>
          <a:xfrm>
            <a:off x="16872858" y="10743787"/>
            <a:ext cx="751114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2800" dirty="0">
                <a:solidFill>
                  <a:schemeClr val="bg1"/>
                </a:solidFill>
              </a:rPr>
              <a:t>https://unsplash.com/photos/KbPVj7knbTU</a:t>
            </a:r>
          </a:p>
        </p:txBody>
      </p:sp>
    </p:spTree>
    <p:extLst>
      <p:ext uri="{BB962C8B-B14F-4D97-AF65-F5344CB8AC3E}">
        <p14:creationId xmlns:p14="http://schemas.microsoft.com/office/powerpoint/2010/main" val="2400040447"/>
      </p:ext>
    </p:extLst>
  </p:cSld>
  <p:clrMapOvr>
    <a:masterClrMapping/>
  </p:clrMapOvr>
  <p:transition spd="med">
    <p:pull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red pasta on white ceramic bowl">
            <a:extLst>
              <a:ext uri="{FF2B5EF4-FFF2-40B4-BE49-F238E27FC236}">
                <a16:creationId xmlns:a16="http://schemas.microsoft.com/office/drawing/2014/main" id="{B1854A92-C6D3-CD82-ADCF-B27B17AA08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2527957"/>
            <a:ext cx="8143510" cy="8660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E218CC9C-BEF3-75CF-D6AF-0F357551C1C7}"/>
              </a:ext>
            </a:extLst>
          </p:cNvPr>
          <p:cNvSpPr txBox="1"/>
          <p:nvPr/>
        </p:nvSpPr>
        <p:spPr>
          <a:xfrm>
            <a:off x="0" y="10664822"/>
            <a:ext cx="751114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</a:rPr>
              <a:t>https://unsplash.com/photos/KnQ980sdlqU</a:t>
            </a:r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C107017C-29E4-7242-920F-EB7C3C0E37D1}"/>
              </a:ext>
            </a:extLst>
          </p:cNvPr>
          <p:cNvSpPr txBox="1">
            <a:spLocks/>
          </p:cNvSpPr>
          <p:nvPr/>
        </p:nvSpPr>
        <p:spPr>
          <a:xfrm>
            <a:off x="9135768" y="3580683"/>
            <a:ext cx="12395940" cy="655463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4800" b="0" dirty="0"/>
              <a:t>Works well in small projects, but doesn‘t really scale</a:t>
            </a:r>
          </a:p>
        </p:txBody>
      </p:sp>
    </p:spTree>
    <p:extLst>
      <p:ext uri="{BB962C8B-B14F-4D97-AF65-F5344CB8AC3E}">
        <p14:creationId xmlns:p14="http://schemas.microsoft.com/office/powerpoint/2010/main" val="1546226406"/>
      </p:ext>
    </p:extLst>
  </p:cSld>
  <p:clrMapOvr>
    <a:masterClrMapping/>
  </p:clrMapOvr>
  <p:transition spd="med">
    <p:pull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water droplets on spider web in close up photography">
            <a:extLst>
              <a:ext uri="{FF2B5EF4-FFF2-40B4-BE49-F238E27FC236}">
                <a16:creationId xmlns:a16="http://schemas.microsoft.com/office/drawing/2014/main" id="{988EA523-C707-559E-B0C1-7EECF19C60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24384000" cy="13692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17DAAB57-DA6E-987B-4B91-5063AD725A58}"/>
              </a:ext>
            </a:extLst>
          </p:cNvPr>
          <p:cNvSpPr txBox="1"/>
          <p:nvPr/>
        </p:nvSpPr>
        <p:spPr>
          <a:xfrm>
            <a:off x="0" y="13169078"/>
            <a:ext cx="944079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sz="2800" dirty="0">
                <a:solidFill>
                  <a:schemeClr val="bg1"/>
                </a:solidFill>
              </a:rPr>
              <a:t>https://unsplash.com/photos/yg8pLPTAY8M</a:t>
            </a:r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88960C56-3457-1E30-8458-7F96C715E497}"/>
              </a:ext>
            </a:extLst>
          </p:cNvPr>
          <p:cNvSpPr txBox="1">
            <a:spLocks/>
          </p:cNvSpPr>
          <p:nvPr/>
        </p:nvSpPr>
        <p:spPr>
          <a:xfrm>
            <a:off x="910640" y="1226531"/>
            <a:ext cx="9545324" cy="4438772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9600" b="0" dirty="0">
                <a:solidFill>
                  <a:schemeClr val="bg1"/>
                </a:solidFill>
              </a:rPr>
              <a:t>Declarative UI frameworks</a:t>
            </a:r>
          </a:p>
        </p:txBody>
      </p:sp>
    </p:spTree>
    <p:extLst>
      <p:ext uri="{BB962C8B-B14F-4D97-AF65-F5344CB8AC3E}">
        <p14:creationId xmlns:p14="http://schemas.microsoft.com/office/powerpoint/2010/main" val="1686088113"/>
      </p:ext>
    </p:extLst>
  </p:cSld>
  <p:clrMapOvr>
    <a:masterClrMapping/>
  </p:clrMapOvr>
  <p:transition spd="med">
    <p:pull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Bild" descr="Bild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4221618" y="3048000"/>
            <a:ext cx="10162316" cy="7620000"/>
          </a:xfrm>
          <a:prstGeom prst="rect">
            <a:avLst/>
          </a:prstGeom>
          <a:ln w="12700">
            <a:miter lim="400000"/>
          </a:ln>
        </p:spPr>
      </p:pic>
      <p:sp>
        <p:nvSpPr>
          <p:cNvPr id="224" name="Entwickler vom Wissen um „Wegbeschreibung“ entlasten…"/>
          <p:cNvSpPr txBox="1">
            <a:spLocks noGrp="1"/>
          </p:cNvSpPr>
          <p:nvPr>
            <p:ph type="body" sz="half" idx="1"/>
          </p:nvPr>
        </p:nvSpPr>
        <p:spPr>
          <a:xfrm>
            <a:off x="1689100" y="1778000"/>
            <a:ext cx="11430000" cy="10160000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latin typeface="+mn-lt"/>
              </a:rPr>
              <a:t>No longer require the developer to know the way from A to B</a:t>
            </a:r>
          </a:p>
          <a:p>
            <a:r>
              <a:rPr lang="en-US" dirty="0">
                <a:latin typeface="+mn-lt"/>
              </a:rPr>
              <a:t>So, no longer…</a:t>
            </a:r>
          </a:p>
          <a:p>
            <a:pPr lvl="1"/>
            <a:r>
              <a:rPr lang="en-US" dirty="0">
                <a:latin typeface="+mn-lt"/>
              </a:rPr>
              <a:t>How do I change </a:t>
            </a:r>
            <a:r>
              <a:rPr lang="en-US" dirty="0" err="1">
                <a:latin typeface="+mn-lt"/>
              </a:rPr>
              <a:t>xyz</a:t>
            </a:r>
            <a:r>
              <a:rPr lang="en-US" dirty="0">
                <a:latin typeface="+mn-lt"/>
              </a:rPr>
              <a:t>, so that it looks like…?</a:t>
            </a:r>
          </a:p>
          <a:p>
            <a:pPr lvl="1"/>
            <a:r>
              <a:rPr lang="en-US" dirty="0">
                <a:latin typeface="+mn-lt"/>
              </a:rPr>
              <a:t>Which objects do I hide / add / delete, in order to…?</a:t>
            </a:r>
          </a:p>
        </p:txBody>
      </p:sp>
      <p:sp>
        <p:nvSpPr>
          <p:cNvPr id="226" name="https://unsplash.com/photos/fteR0e2BzKo"/>
          <p:cNvSpPr txBox="1"/>
          <p:nvPr/>
        </p:nvSpPr>
        <p:spPr>
          <a:xfrm>
            <a:off x="15494000" y="10032999"/>
            <a:ext cx="8890000" cy="560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>
              <a:defRPr>
                <a:solidFill>
                  <a:srgbClr val="FFFFFF"/>
                </a:solidFill>
              </a:defRPr>
            </a:lvl1pPr>
          </a:lstStyle>
          <a:p>
            <a:r>
              <a:rPr dirty="0"/>
              <a:t>https://unsplash.com/photos/fteR0e2BzKo</a:t>
            </a:r>
          </a:p>
        </p:txBody>
      </p:sp>
    </p:spTree>
  </p:cSld>
  <p:clrMapOvr>
    <a:masterClrMapping/>
  </p:clrMapOvr>
  <p:transition spd="med">
    <p:pull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Bild" descr="Bild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4224000" y="3048000"/>
            <a:ext cx="10160000" cy="7620000"/>
          </a:xfrm>
          <a:prstGeom prst="rect">
            <a:avLst/>
          </a:prstGeom>
          <a:ln w="12700">
            <a:miter lim="400000"/>
          </a:ln>
        </p:spPr>
      </p:pic>
      <p:sp>
        <p:nvSpPr>
          <p:cNvPr id="229" name="Stattdessen:…"/>
          <p:cNvSpPr txBox="1">
            <a:spLocks noGrp="1"/>
          </p:cNvSpPr>
          <p:nvPr>
            <p:ph type="body" sz="half" idx="1"/>
          </p:nvPr>
        </p:nvSpPr>
        <p:spPr>
          <a:xfrm>
            <a:off x="1689100" y="1778000"/>
            <a:ext cx="11430000" cy="10160000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latin typeface="+mn-lt"/>
              </a:rPr>
              <a:t>Instead:</a:t>
            </a:r>
          </a:p>
          <a:p>
            <a:pPr lvl="1"/>
            <a:r>
              <a:rPr lang="en-US" dirty="0">
                <a:latin typeface="+mn-lt"/>
              </a:rPr>
              <a:t>How should the UI look now?</a:t>
            </a:r>
          </a:p>
          <a:p>
            <a:pPr lvl="1"/>
            <a:r>
              <a:rPr lang="en-US" dirty="0">
                <a:latin typeface="+mn-lt"/>
              </a:rPr>
              <a:t>Which elements are visible?</a:t>
            </a:r>
          </a:p>
          <a:p>
            <a:pPr lvl="1"/>
            <a:r>
              <a:rPr lang="en-US" dirty="0">
                <a:latin typeface="+mn-lt"/>
              </a:rPr>
              <a:t>And what are their features?</a:t>
            </a:r>
          </a:p>
          <a:p>
            <a:r>
              <a:rPr lang="en-US" dirty="0">
                <a:latin typeface="+mn-lt"/>
              </a:rPr>
              <a:t>How to do that is the job of the framework, not the developer</a:t>
            </a:r>
          </a:p>
          <a:p>
            <a:r>
              <a:rPr lang="en-US" dirty="0">
                <a:latin typeface="+mn-lt"/>
              </a:rPr>
              <a:t>Pioneer Web: React with Virtual DOM</a:t>
            </a:r>
          </a:p>
        </p:txBody>
      </p:sp>
    </p:spTree>
  </p:cSld>
  <p:clrMapOvr>
    <a:masterClrMapping/>
  </p:clrMapOvr>
  <p:transition spd="med">
    <p:pull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73AE4AA5-C33C-87DB-6519-41A7EC4AD9D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2240" y="463296"/>
            <a:ext cx="12078520" cy="120456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62005DE8-017A-A62A-56ED-EBE2DF2F806E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08762" y="463296"/>
            <a:ext cx="13861236" cy="98145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Abgerundete rechteckige Legende 5">
            <a:extLst>
              <a:ext uri="{FF2B5EF4-FFF2-40B4-BE49-F238E27FC236}">
                <a16:creationId xmlns:a16="http://schemas.microsoft.com/office/drawing/2014/main" id="{DEA4F6EF-CBBA-40E0-1603-2061F80825AE}"/>
              </a:ext>
            </a:extLst>
          </p:cNvPr>
          <p:cNvSpPr/>
          <p:nvPr/>
        </p:nvSpPr>
        <p:spPr>
          <a:xfrm>
            <a:off x="6381500" y="11430001"/>
            <a:ext cx="10607040" cy="755904"/>
          </a:xfrm>
          <a:prstGeom prst="wedgeRoundRectCallout">
            <a:avLst>
              <a:gd name="adj1" fmla="val -62442"/>
              <a:gd name="adj2" fmla="val -53442"/>
              <a:gd name="adj3" fmla="val 16667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800" b="0" dirty="0">
                <a:solidFill>
                  <a:schemeClr val="tx1"/>
                </a:solidFill>
              </a:rPr>
              <a:t>Tell React to render a component</a:t>
            </a:r>
          </a:p>
        </p:txBody>
      </p:sp>
      <p:sp>
        <p:nvSpPr>
          <p:cNvPr id="7" name="Abgerundete rechteckige Legende 6">
            <a:extLst>
              <a:ext uri="{FF2B5EF4-FFF2-40B4-BE49-F238E27FC236}">
                <a16:creationId xmlns:a16="http://schemas.microsoft.com/office/drawing/2014/main" id="{F82D1428-A7F6-BF5A-7AA4-A91CC9372CF5}"/>
              </a:ext>
            </a:extLst>
          </p:cNvPr>
          <p:cNvSpPr/>
          <p:nvPr/>
        </p:nvSpPr>
        <p:spPr>
          <a:xfrm>
            <a:off x="2670048" y="4194048"/>
            <a:ext cx="4742688" cy="1243584"/>
          </a:xfrm>
          <a:prstGeom prst="wedgeRoundRectCallout">
            <a:avLst>
              <a:gd name="adj1" fmla="val 7669"/>
              <a:gd name="adj2" fmla="val 185521"/>
              <a:gd name="adj3" fmla="val 16667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800" b="0" dirty="0">
                <a:solidFill>
                  <a:schemeClr val="tx1"/>
                </a:solidFill>
              </a:rPr>
              <a:t>The component is based on state</a:t>
            </a:r>
          </a:p>
        </p:txBody>
      </p:sp>
      <p:sp>
        <p:nvSpPr>
          <p:cNvPr id="8" name="Abgerundete rechteckige Legende 7">
            <a:extLst>
              <a:ext uri="{FF2B5EF4-FFF2-40B4-BE49-F238E27FC236}">
                <a16:creationId xmlns:a16="http://schemas.microsoft.com/office/drawing/2014/main" id="{E8D52EB8-B36E-6BD3-55C3-C4FBEB4DE155}"/>
              </a:ext>
            </a:extLst>
          </p:cNvPr>
          <p:cNvSpPr/>
          <p:nvPr/>
        </p:nvSpPr>
        <p:spPr>
          <a:xfrm>
            <a:off x="14316786" y="3816096"/>
            <a:ext cx="8432212" cy="755904"/>
          </a:xfrm>
          <a:prstGeom prst="wedgeRoundRectCallout">
            <a:avLst>
              <a:gd name="adj1" fmla="val -68902"/>
              <a:gd name="adj2" fmla="val 82254"/>
              <a:gd name="adj3" fmla="val 16667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800" b="0" dirty="0">
                <a:solidFill>
                  <a:schemeClr val="tx1"/>
                </a:solidFill>
              </a:rPr>
              <a:t>Declaration of the UI is based on state</a:t>
            </a:r>
          </a:p>
        </p:txBody>
      </p:sp>
      <p:sp>
        <p:nvSpPr>
          <p:cNvPr id="9" name="Abgerundete rechteckige Legende 8">
            <a:extLst>
              <a:ext uri="{FF2B5EF4-FFF2-40B4-BE49-F238E27FC236}">
                <a16:creationId xmlns:a16="http://schemas.microsoft.com/office/drawing/2014/main" id="{CBA4B0A6-CBE8-07F8-D42F-D293558F0715}"/>
              </a:ext>
            </a:extLst>
          </p:cNvPr>
          <p:cNvSpPr/>
          <p:nvPr/>
        </p:nvSpPr>
        <p:spPr>
          <a:xfrm>
            <a:off x="16074254" y="9144002"/>
            <a:ext cx="7095744" cy="1243584"/>
          </a:xfrm>
          <a:prstGeom prst="wedgeRoundRectCallout">
            <a:avLst>
              <a:gd name="adj1" fmla="val -73774"/>
              <a:gd name="adj2" fmla="val -77224"/>
              <a:gd name="adj3" fmla="val 16667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800" b="0" dirty="0">
                <a:solidFill>
                  <a:schemeClr val="tx1"/>
                </a:solidFill>
              </a:rPr>
              <a:t>State changes are wrapped inside </a:t>
            </a:r>
            <a:r>
              <a:rPr lang="en-GB" sz="2800" b="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setState</a:t>
            </a:r>
            <a:r>
              <a:rPr lang="en-GB" sz="2800" b="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000346102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Bild" descr="Bild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4224396" y="3048000"/>
            <a:ext cx="10159582" cy="7620000"/>
          </a:xfrm>
          <a:prstGeom prst="rect">
            <a:avLst/>
          </a:prstGeom>
          <a:ln w="12700">
            <a:miter lim="400000"/>
          </a:ln>
        </p:spPr>
      </p:pic>
      <p:sp>
        <p:nvSpPr>
          <p:cNvPr id="234" name="Flutter (2015)…"/>
          <p:cNvSpPr txBox="1">
            <a:spLocks noGrp="1"/>
          </p:cNvSpPr>
          <p:nvPr>
            <p:ph type="body" sz="half" idx="1"/>
          </p:nvPr>
        </p:nvSpPr>
        <p:spPr>
          <a:xfrm>
            <a:off x="1689100" y="1778000"/>
            <a:ext cx="11430000" cy="10160000"/>
          </a:xfrm>
          <a:prstGeom prst="rect">
            <a:avLst/>
          </a:prstGeom>
        </p:spPr>
        <p:txBody>
          <a:bodyPr/>
          <a:lstStyle/>
          <a:p>
            <a:r>
              <a:rPr dirty="0">
                <a:latin typeface="+mn-lt"/>
              </a:rPr>
              <a:t>Flutter (2015) </a:t>
            </a:r>
          </a:p>
          <a:p>
            <a:r>
              <a:rPr dirty="0" err="1">
                <a:latin typeface="+mn-lt"/>
              </a:rPr>
              <a:t>SwiftUI</a:t>
            </a:r>
            <a:r>
              <a:rPr dirty="0">
                <a:latin typeface="+mn-lt"/>
              </a:rPr>
              <a:t> (2019)</a:t>
            </a:r>
          </a:p>
          <a:p>
            <a:r>
              <a:rPr dirty="0">
                <a:latin typeface="+mn-lt"/>
              </a:rPr>
              <a:t>Jetpack Compose (2019)</a:t>
            </a:r>
          </a:p>
        </p:txBody>
      </p:sp>
    </p:spTree>
  </p:cSld>
  <p:clrMapOvr>
    <a:masterClrMapping/>
  </p:clrMapOvr>
  <p:transition spd="med">
    <p:pull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4685F35-C75A-5EB6-FB63-574E3B6336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8720" y="2506662"/>
            <a:ext cx="12539472" cy="8702676"/>
          </a:xfrm>
        </p:spPr>
        <p:txBody>
          <a:bodyPr anchor="ctr">
            <a:normAutofit/>
          </a:bodyPr>
          <a:lstStyle/>
          <a:p>
            <a:r>
              <a:rPr lang="en-GB" sz="4800" dirty="0">
                <a:latin typeface="+mn-lt"/>
              </a:rPr>
              <a:t>User interface is declared based on state</a:t>
            </a:r>
          </a:p>
          <a:p>
            <a:r>
              <a:rPr lang="en-GB" sz="4800" dirty="0">
                <a:latin typeface="+mn-lt"/>
              </a:rPr>
              <a:t>No need to modify (transform) the existing component tree</a:t>
            </a:r>
          </a:p>
          <a:p>
            <a:r>
              <a:rPr lang="en-GB" sz="4800" dirty="0">
                <a:latin typeface="+mn-lt"/>
              </a:rPr>
              <a:t>UI updates itself upon state changes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D329AC2-7B0D-6375-2E4B-9BFA75D036E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761464" y="1918251"/>
            <a:ext cx="9622536" cy="9879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524862"/>
      </p:ext>
    </p:extLst>
  </p:cSld>
  <p:clrMapOvr>
    <a:masterClrMapping/>
  </p:clrMapOvr>
  <p:transition spd="med">
    <p:pull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grayscale photo of black car">
            <a:extLst>
              <a:ext uri="{FF2B5EF4-FFF2-40B4-BE49-F238E27FC236}">
                <a16:creationId xmlns:a16="http://schemas.microsoft.com/office/drawing/2014/main" id="{A5F67325-370A-D4FF-34CE-B077AA9C2C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5107477" y="2792117"/>
            <a:ext cx="9276523" cy="8131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E12B489D-AE5E-2477-8CFF-869F580A8F7D}"/>
              </a:ext>
            </a:extLst>
          </p:cNvPr>
          <p:cNvSpPr txBox="1"/>
          <p:nvPr/>
        </p:nvSpPr>
        <p:spPr>
          <a:xfrm>
            <a:off x="14697914" y="10400662"/>
            <a:ext cx="96860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2800" dirty="0">
                <a:solidFill>
                  <a:schemeClr val="bg1"/>
                </a:solidFill>
              </a:rPr>
              <a:t>https://unsplash.com/photos/wdxb9OOMQOs</a:t>
            </a:r>
          </a:p>
        </p:txBody>
      </p:sp>
      <p:sp>
        <p:nvSpPr>
          <p:cNvPr id="2" name="Inhaltsplatzhalter 2">
            <a:extLst>
              <a:ext uri="{FF2B5EF4-FFF2-40B4-BE49-F238E27FC236}">
                <a16:creationId xmlns:a16="http://schemas.microsoft.com/office/drawing/2014/main" id="{4C0E1A27-3EB8-4BD6-18C0-10F084127611}"/>
              </a:ext>
            </a:extLst>
          </p:cNvPr>
          <p:cNvSpPr txBox="1">
            <a:spLocks/>
          </p:cNvSpPr>
          <p:nvPr/>
        </p:nvSpPr>
        <p:spPr>
          <a:xfrm>
            <a:off x="1188720" y="2506662"/>
            <a:ext cx="12539472" cy="8702676"/>
          </a:xfrm>
          <a:prstGeom prst="rect">
            <a:avLst/>
          </a:prstGeom>
        </p:spPr>
        <p:txBody>
          <a:bodyPr anchor="ctr"/>
          <a:lstStyle>
            <a:lvl1pPr marL="635000" marR="0" indent="-63500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52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1270000" marR="0" indent="-63500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52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905000" marR="0" indent="-63500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52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2540000" marR="0" indent="-63500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52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3175000" marR="0" indent="-63500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52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3810000" marR="0" indent="-63500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52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4445000" marR="0" indent="-63500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52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5080000" marR="0" indent="-63500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52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5715000" marR="0" indent="-63500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52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hangingPunct="1"/>
            <a:r>
              <a:rPr lang="en-US" sz="4800" dirty="0">
                <a:latin typeface="+mn-lt"/>
              </a:rPr>
              <a:t>Frameworks maintain internal representation of the user interface</a:t>
            </a:r>
          </a:p>
          <a:p>
            <a:pPr hangingPunct="1"/>
            <a:r>
              <a:rPr lang="en-US" sz="4800" dirty="0">
                <a:latin typeface="+mn-lt"/>
              </a:rPr>
              <a:t>Must make sure that state changes trigger updates</a:t>
            </a:r>
          </a:p>
          <a:p>
            <a:pPr hangingPunct="1"/>
            <a:r>
              <a:rPr lang="en-US" sz="4800" dirty="0">
                <a:latin typeface="+mn-lt"/>
              </a:rPr>
              <a:t>(Should be) irrelevant for the application developer</a:t>
            </a:r>
          </a:p>
          <a:p>
            <a:pPr hangingPunct="1"/>
            <a:r>
              <a:rPr lang="en-US" sz="4800" dirty="0">
                <a:latin typeface="+mn-lt"/>
              </a:rPr>
              <a:t>... it is most of the time ...</a:t>
            </a:r>
          </a:p>
        </p:txBody>
      </p:sp>
    </p:spTree>
    <p:extLst>
      <p:ext uri="{BB962C8B-B14F-4D97-AF65-F5344CB8AC3E}">
        <p14:creationId xmlns:p14="http://schemas.microsoft.com/office/powerpoint/2010/main" val="550982349"/>
      </p:ext>
    </p:extLst>
  </p:cSld>
  <p:clrMapOvr>
    <a:masterClrMapping/>
  </p:clrMapOvr>
  <p:transition spd="med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Bild" descr="Bild"/>
          <p:cNvPicPr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3048000"/>
            <a:ext cx="10160000" cy="7620000"/>
          </a:xfrm>
          <a:prstGeom prst="rect">
            <a:avLst/>
          </a:prstGeom>
          <a:ln w="12700">
            <a:miter lim="400000"/>
          </a:ln>
        </p:spPr>
      </p:pic>
      <p:sp>
        <p:nvSpPr>
          <p:cNvPr id="166" name="https://unsplash.com/photos/E75ZuAIpCzo"/>
          <p:cNvSpPr txBox="1"/>
          <p:nvPr/>
        </p:nvSpPr>
        <p:spPr>
          <a:xfrm>
            <a:off x="0" y="10107550"/>
            <a:ext cx="8890000" cy="560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>
              <a:defRPr>
                <a:solidFill>
                  <a:srgbClr val="FFFFFF"/>
                </a:solidFill>
              </a:defRPr>
            </a:lvl1pPr>
          </a:lstStyle>
          <a:p>
            <a:pPr algn="l"/>
            <a:r>
              <a:rPr dirty="0"/>
              <a:t>https://unsplash.com/photos/E75ZuAIpCzo</a:t>
            </a:r>
          </a:p>
        </p:txBody>
      </p:sp>
      <p:sp>
        <p:nvSpPr>
          <p:cNvPr id="167" name="Änderungen der Oberfläche durch Manipulation der Objekteigenschaften…"/>
          <p:cNvSpPr txBox="1">
            <a:spLocks noGrp="1"/>
          </p:cNvSpPr>
          <p:nvPr>
            <p:ph type="body" sz="half" idx="4294967295"/>
          </p:nvPr>
        </p:nvSpPr>
        <p:spPr>
          <a:xfrm>
            <a:off x="10795000" y="1778000"/>
            <a:ext cx="11430000" cy="10160000"/>
          </a:xfrm>
          <a:prstGeom prst="rect">
            <a:avLst/>
          </a:prstGeom>
        </p:spPr>
        <p:txBody>
          <a:bodyPr/>
          <a:lstStyle/>
          <a:p>
            <a:pPr>
              <a:defRPr sz="4800"/>
            </a:pPr>
            <a:r>
              <a:rPr lang="en-US" dirty="0">
                <a:latin typeface="+mn-lt"/>
              </a:rPr>
              <a:t>To change the UI, we modify object properties</a:t>
            </a:r>
          </a:p>
          <a:p>
            <a:pPr>
              <a:defRPr sz="4800"/>
            </a:pPr>
            <a:r>
              <a:rPr lang="en-US" dirty="0">
                <a:latin typeface="+mn-lt"/>
              </a:rPr>
              <a:t>Callbacks / listeners handle interactions (behavior)</a:t>
            </a:r>
          </a:p>
          <a:p>
            <a:pPr>
              <a:defRPr sz="4800"/>
            </a:pPr>
            <a:r>
              <a:rPr lang="en-US" dirty="0">
                <a:latin typeface="+mn-lt"/>
              </a:rPr>
              <a:t>Get and main references to all required objects (UI elements)</a:t>
            </a:r>
          </a:p>
        </p:txBody>
      </p:sp>
    </p:spTree>
  </p:cSld>
  <p:clrMapOvr>
    <a:masterClrMapping/>
  </p:clrMapOvr>
  <p:transition spd="med">
    <p:pull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470F862E-A5C5-2907-24C2-4D113F85933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346017" y="574319"/>
            <a:ext cx="6900282" cy="350071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3E2335A4-3D33-1C6F-94D3-995A744B57A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346017" y="4401959"/>
            <a:ext cx="6109886" cy="350071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083AD05A-20A6-A9C0-9D4E-224932CEE45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346017" y="8229599"/>
            <a:ext cx="7137223" cy="441487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08E5D96B-056D-DC13-406C-93DAD2CDD089}"/>
              </a:ext>
            </a:extLst>
          </p:cNvPr>
          <p:cNvSpPr txBox="1">
            <a:spLocks/>
          </p:cNvSpPr>
          <p:nvPr/>
        </p:nvSpPr>
        <p:spPr>
          <a:xfrm>
            <a:off x="1188720" y="2506662"/>
            <a:ext cx="12539472" cy="8702676"/>
          </a:xfrm>
          <a:prstGeom prst="rect">
            <a:avLst/>
          </a:prstGeom>
        </p:spPr>
        <p:txBody>
          <a:bodyPr anchor="ctr"/>
          <a:lstStyle>
            <a:lvl1pPr marL="635000" marR="0" indent="-63500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52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1270000" marR="0" indent="-63500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52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905000" marR="0" indent="-63500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52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2540000" marR="0" indent="-63500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52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3175000" marR="0" indent="-63500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52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3810000" marR="0" indent="-63500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52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4445000" marR="0" indent="-63500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52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5080000" marR="0" indent="-63500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52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5715000" marR="0" indent="-63500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52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hangingPunct="1"/>
            <a:r>
              <a:rPr lang="en-US" sz="4800" dirty="0">
                <a:latin typeface="+mn-lt"/>
              </a:rPr>
              <a:t>Traditional UI frameworks are based on components</a:t>
            </a:r>
          </a:p>
          <a:p>
            <a:pPr hangingPunct="1"/>
            <a:r>
              <a:rPr lang="en-US" sz="4800" dirty="0">
                <a:latin typeface="+mn-lt"/>
              </a:rPr>
              <a:t>A component has a fixed set of properties to configure appearance and behavior</a:t>
            </a:r>
          </a:p>
          <a:p>
            <a:pPr hangingPunct="1"/>
            <a:r>
              <a:rPr lang="en-US" sz="4800" dirty="0">
                <a:latin typeface="+mn-lt"/>
              </a:rPr>
              <a:t>Inheritance is used to modify or expand both</a:t>
            </a:r>
          </a:p>
          <a:p>
            <a:pPr hangingPunct="1"/>
            <a:r>
              <a:rPr lang="en-US" sz="4800" dirty="0">
                <a:latin typeface="+mn-lt"/>
              </a:rPr>
              <a:t>Several parents possible only with multiple inheritance</a:t>
            </a:r>
          </a:p>
        </p:txBody>
      </p:sp>
    </p:spTree>
    <p:extLst>
      <p:ext uri="{BB962C8B-B14F-4D97-AF65-F5344CB8AC3E}">
        <p14:creationId xmlns:p14="http://schemas.microsoft.com/office/powerpoint/2010/main" val="1166139071"/>
      </p:ext>
    </p:extLst>
  </p:cSld>
  <p:clrMapOvr>
    <a:masterClrMapping/>
  </p:clrMapOvr>
  <p:transition spd="med">
    <p:pull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5E97953-6983-7282-DAF8-0AEB92A3A6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89100" y="2209800"/>
            <a:ext cx="21005800" cy="9296400"/>
          </a:xfrm>
        </p:spPr>
        <p:txBody>
          <a:bodyPr>
            <a:normAutofit/>
          </a:bodyPr>
          <a:lstStyle/>
          <a:p>
            <a:r>
              <a:rPr lang="en-GB" sz="4800" dirty="0">
                <a:latin typeface="+mn-lt"/>
              </a:rPr>
              <a:t>Declarative UI frameworks may rely on components, too</a:t>
            </a:r>
          </a:p>
          <a:p>
            <a:r>
              <a:rPr lang="en-GB" sz="4800" dirty="0">
                <a:latin typeface="+mn-lt"/>
              </a:rPr>
              <a:t>They may even rely on properties to define appearance and behaviour</a:t>
            </a:r>
          </a:p>
        </p:txBody>
      </p:sp>
    </p:spTree>
    <p:extLst>
      <p:ext uri="{BB962C8B-B14F-4D97-AF65-F5344CB8AC3E}">
        <p14:creationId xmlns:p14="http://schemas.microsoft.com/office/powerpoint/2010/main" val="4163508379"/>
      </p:ext>
    </p:extLst>
  </p:cSld>
  <p:clrMapOvr>
    <a:masterClrMapping/>
  </p:clrMapOvr>
  <p:transition spd="med">
    <p:pull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E78E2EA3-1A84-1CB2-0129-8CCB51266D1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767" r="167"/>
          <a:stretch/>
        </p:blipFill>
        <p:spPr>
          <a:xfrm>
            <a:off x="0" y="2"/>
            <a:ext cx="24384000" cy="13715997"/>
          </a:xfrm>
          <a:prstGeom prst="rect">
            <a:avLst/>
          </a:prstGeom>
        </p:spPr>
      </p:pic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6CA1BF82-3843-F13A-1D1F-E013141E3C55}"/>
              </a:ext>
            </a:extLst>
          </p:cNvPr>
          <p:cNvSpPr txBox="1">
            <a:spLocks/>
          </p:cNvSpPr>
          <p:nvPr/>
        </p:nvSpPr>
        <p:spPr>
          <a:xfrm>
            <a:off x="13184412" y="9269897"/>
            <a:ext cx="10127488" cy="368574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9600" b="0" dirty="0">
                <a:solidFill>
                  <a:schemeClr val="bg1"/>
                </a:solidFill>
                <a:latin typeface="+mj-lt"/>
              </a:rPr>
              <a:t>Composition over inheritance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93966E9A-78A7-5FF7-FF58-85FC13B752EB}"/>
              </a:ext>
            </a:extLst>
          </p:cNvPr>
          <p:cNvSpPr txBox="1">
            <a:spLocks/>
          </p:cNvSpPr>
          <p:nvPr/>
        </p:nvSpPr>
        <p:spPr>
          <a:xfrm>
            <a:off x="1257455" y="760354"/>
            <a:ext cx="17467868" cy="368574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9600" b="0" dirty="0">
                <a:solidFill>
                  <a:schemeClr val="bg1"/>
                </a:solidFill>
                <a:latin typeface="+mj-lt"/>
              </a:rPr>
              <a:t>But they favor combining small, reusable building blocks</a:t>
            </a:r>
            <a:endParaRPr lang="en-GB" sz="9600" b="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3251496"/>
      </p:ext>
    </p:extLst>
  </p:cSld>
  <p:clrMapOvr>
    <a:masterClrMapping/>
  </p:clrMapOvr>
  <p:transition spd="med">
    <p:pull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Bild" descr="Bild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4224000" y="3048000"/>
            <a:ext cx="10159903" cy="7620000"/>
          </a:xfrm>
          <a:prstGeom prst="rect">
            <a:avLst/>
          </a:prstGeom>
          <a:ln w="12700">
            <a:miter lim="400000"/>
          </a:ln>
        </p:spPr>
      </p:pic>
      <p:sp>
        <p:nvSpPr>
          <p:cNvPr id="303" name="Schnelle Entwicklungszyklen…"/>
          <p:cNvSpPr txBox="1">
            <a:spLocks noGrp="1"/>
          </p:cNvSpPr>
          <p:nvPr>
            <p:ph type="body" sz="half" idx="1"/>
          </p:nvPr>
        </p:nvSpPr>
        <p:spPr>
          <a:xfrm>
            <a:off x="1689100" y="1778000"/>
            <a:ext cx="11430000" cy="10160000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latin typeface="+mn-lt"/>
              </a:rPr>
              <a:t>Fast development cycles</a:t>
            </a:r>
          </a:p>
          <a:p>
            <a:pPr lvl="1"/>
            <a:r>
              <a:rPr lang="en-US" dirty="0">
                <a:latin typeface="+mn-lt"/>
              </a:rPr>
              <a:t>Lean code</a:t>
            </a:r>
          </a:p>
          <a:p>
            <a:pPr lvl="1"/>
            <a:r>
              <a:rPr lang="en-US" dirty="0">
                <a:latin typeface="+mn-lt"/>
              </a:rPr>
              <a:t>Preview in the IDE or „hot reload“</a:t>
            </a:r>
          </a:p>
          <a:p>
            <a:r>
              <a:rPr lang="en-US" dirty="0">
                <a:latin typeface="+mn-lt"/>
              </a:rPr>
              <a:t>Static code analysis for UI, too</a:t>
            </a:r>
          </a:p>
        </p:txBody>
      </p:sp>
      <p:sp>
        <p:nvSpPr>
          <p:cNvPr id="304" name="Foliennummer"/>
          <p:cNvSpPr txBox="1">
            <a:spLocks noGrp="1"/>
          </p:cNvSpPr>
          <p:nvPr>
            <p:ph type="sldNum" sz="quarter" idx="4294967295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33</a:t>
            </a:fld>
            <a:endParaRPr/>
          </a:p>
        </p:txBody>
      </p:sp>
      <p:sp>
        <p:nvSpPr>
          <p:cNvPr id="305" name="https://unsplash.com/photos/HUJDz6CJEaM"/>
          <p:cNvSpPr txBox="1"/>
          <p:nvPr/>
        </p:nvSpPr>
        <p:spPr>
          <a:xfrm>
            <a:off x="15494000" y="10032999"/>
            <a:ext cx="8890000" cy="560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>
              <a:defRPr>
                <a:solidFill>
                  <a:srgbClr val="FFFFFF"/>
                </a:solidFill>
              </a:defRPr>
            </a:lvl1pPr>
          </a:lstStyle>
          <a:p>
            <a:r>
              <a:rPr dirty="0"/>
              <a:t>https://unsplash.com/photos/HUJDz6CJEaM</a:t>
            </a:r>
          </a:p>
        </p:txBody>
      </p:sp>
    </p:spTree>
  </p:cSld>
  <p:clrMapOvr>
    <a:masterClrMapping/>
  </p:clrMapOvr>
  <p:transition spd="med">
    <p:pull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Frameworks entwickeln sich noch recht schnell weiter…"/>
          <p:cNvSpPr txBox="1">
            <a:spLocks noGrp="1"/>
          </p:cNvSpPr>
          <p:nvPr>
            <p:ph type="body" sz="half" idx="1"/>
          </p:nvPr>
        </p:nvSpPr>
        <p:spPr>
          <a:xfrm>
            <a:off x="1689100" y="1778000"/>
            <a:ext cx="11430000" cy="10160000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latin typeface="+mn-lt"/>
              </a:rPr>
              <a:t>Frameworks still evolve fast</a:t>
            </a:r>
          </a:p>
          <a:p>
            <a:r>
              <a:rPr lang="en-US" dirty="0">
                <a:latin typeface="+mn-lt"/>
              </a:rPr>
              <a:t>UI implementation is again done by the developer</a:t>
            </a:r>
          </a:p>
        </p:txBody>
      </p:sp>
      <p:sp>
        <p:nvSpPr>
          <p:cNvPr id="298" name="Foliennummer"/>
          <p:cNvSpPr txBox="1">
            <a:spLocks noGrp="1"/>
          </p:cNvSpPr>
          <p:nvPr>
            <p:ph type="sldNum" sz="quarter" idx="4294967295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34</a:t>
            </a:fld>
            <a:endParaRPr/>
          </a:p>
        </p:txBody>
      </p:sp>
      <p:pic>
        <p:nvPicPr>
          <p:cNvPr id="299" name="Bild" descr="Bild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4224000" y="3048000"/>
            <a:ext cx="10160000" cy="7620000"/>
          </a:xfrm>
          <a:prstGeom prst="rect">
            <a:avLst/>
          </a:prstGeom>
          <a:ln w="12700">
            <a:miter lim="400000"/>
          </a:ln>
        </p:spPr>
      </p:pic>
      <p:sp>
        <p:nvSpPr>
          <p:cNvPr id="300" name="https://unsplash.com/photos/ij5_qCBpIVY"/>
          <p:cNvSpPr txBox="1"/>
          <p:nvPr/>
        </p:nvSpPr>
        <p:spPr>
          <a:xfrm>
            <a:off x="15494000" y="10032999"/>
            <a:ext cx="8890000" cy="560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>
              <a:defRPr>
                <a:solidFill>
                  <a:srgbClr val="FFFFFF"/>
                </a:solidFill>
              </a:defRPr>
            </a:lvl1pPr>
          </a:lstStyle>
          <a:p>
            <a:r>
              <a:rPr dirty="0"/>
              <a:t>https://unsplash.com/photos/ij5_qCBpIVY</a:t>
            </a:r>
          </a:p>
        </p:txBody>
      </p:sp>
    </p:spTree>
  </p:cSld>
  <p:clrMapOvr>
    <a:masterClrMapping/>
  </p:clrMapOvr>
  <p:transition spd="med">
    <p:pull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Bild" descr="Bild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4224000" y="3048396"/>
            <a:ext cx="10160000" cy="7619069"/>
          </a:xfrm>
          <a:prstGeom prst="rect">
            <a:avLst/>
          </a:prstGeom>
          <a:ln w="12700">
            <a:miter lim="400000"/>
          </a:ln>
        </p:spPr>
      </p:pic>
      <p:sp>
        <p:nvSpPr>
          <p:cNvPr id="308" name="Entwickler müssen umdenken…"/>
          <p:cNvSpPr txBox="1">
            <a:spLocks noGrp="1"/>
          </p:cNvSpPr>
          <p:nvPr>
            <p:ph type="body" sz="half" idx="1"/>
          </p:nvPr>
        </p:nvSpPr>
        <p:spPr>
          <a:xfrm>
            <a:off x="1689100" y="1778000"/>
            <a:ext cx="11430000" cy="10160000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latin typeface="+mn-lt"/>
              </a:rPr>
              <a:t>Paradigm shift</a:t>
            </a:r>
          </a:p>
          <a:p>
            <a:r>
              <a:rPr lang="en-US" dirty="0">
                <a:latin typeface="+mn-lt"/>
              </a:rPr>
              <a:t>Prevent bugs through avoiding boilerplate code </a:t>
            </a:r>
          </a:p>
          <a:p>
            <a:r>
              <a:rPr lang="en-US" dirty="0">
                <a:latin typeface="+mn-lt"/>
              </a:rPr>
              <a:t>Once adopted, high productivity</a:t>
            </a:r>
          </a:p>
        </p:txBody>
      </p:sp>
      <p:sp>
        <p:nvSpPr>
          <p:cNvPr id="309" name="Foliennummer"/>
          <p:cNvSpPr txBox="1">
            <a:spLocks noGrp="1"/>
          </p:cNvSpPr>
          <p:nvPr>
            <p:ph type="sldNum" sz="quarter" idx="4294967295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35</a:t>
            </a:fld>
            <a:endParaRPr/>
          </a:p>
        </p:txBody>
      </p:sp>
      <p:sp>
        <p:nvSpPr>
          <p:cNvPr id="310" name="https://unsplash.com/photos/j06gLuKK0GM"/>
          <p:cNvSpPr txBox="1"/>
          <p:nvPr/>
        </p:nvSpPr>
        <p:spPr>
          <a:xfrm>
            <a:off x="15494000" y="10032999"/>
            <a:ext cx="8890000" cy="560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>
              <a:defRPr>
                <a:solidFill>
                  <a:srgbClr val="FFFFFF"/>
                </a:solidFill>
              </a:defRPr>
            </a:lvl1pPr>
          </a:lstStyle>
          <a:p>
            <a:r>
              <a:rPr dirty="0"/>
              <a:t>https://unsplash.com/photos/j06gLuKK0GM</a:t>
            </a:r>
          </a:p>
        </p:txBody>
      </p:sp>
    </p:spTree>
  </p:cSld>
  <p:clrMapOvr>
    <a:masterClrMapping/>
  </p:clrMapOvr>
  <p:transition spd="med">
    <p:pull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orange and black usb cable on brown wooden surface">
            <a:extLst>
              <a:ext uri="{FF2B5EF4-FFF2-40B4-BE49-F238E27FC236}">
                <a16:creationId xmlns:a16="http://schemas.microsoft.com/office/drawing/2014/main" id="{725B93DA-EB08-318B-F301-FC5A90E65F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-56825" y="-1"/>
            <a:ext cx="24440826" cy="1371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2391E337-6156-AC79-C285-CA4AA4BD7173}"/>
              </a:ext>
            </a:extLst>
          </p:cNvPr>
          <p:cNvSpPr txBox="1"/>
          <p:nvPr/>
        </p:nvSpPr>
        <p:spPr>
          <a:xfrm>
            <a:off x="2279556" y="9785275"/>
            <a:ext cx="4823436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96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Helvetica Neue"/>
                <a:cs typeface="Helvetica Neue"/>
                <a:sym typeface="Helvetica Neue"/>
              </a:rPr>
              <a:t>Exercise</a:t>
            </a:r>
          </a:p>
        </p:txBody>
      </p:sp>
      <p:sp>
        <p:nvSpPr>
          <p:cNvPr id="6" name="https://unsplash.com/photos/QgeIMfZJgFs">
            <a:extLst>
              <a:ext uri="{FF2B5EF4-FFF2-40B4-BE49-F238E27FC236}">
                <a16:creationId xmlns:a16="http://schemas.microsoft.com/office/drawing/2014/main" id="{FAA14030-C353-4EDD-6537-BD8E91F76353}"/>
              </a:ext>
            </a:extLst>
          </p:cNvPr>
          <p:cNvSpPr txBox="1"/>
          <p:nvPr/>
        </p:nvSpPr>
        <p:spPr>
          <a:xfrm>
            <a:off x="0" y="13155550"/>
            <a:ext cx="8890000" cy="560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>
              <a:defRPr>
                <a:solidFill>
                  <a:srgbClr val="FFFFFF"/>
                </a:solidFill>
              </a:defRPr>
            </a:lvl1pPr>
          </a:lstStyle>
          <a:p>
            <a:pPr algn="l"/>
            <a:r>
              <a:rPr lang="de-DE" dirty="0"/>
              <a:t>https://unsplash.com/photos/IZOAOjvwhaM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8507504"/>
      </p:ext>
    </p:extLst>
  </p:cSld>
  <p:clrMapOvr>
    <a:masterClrMapping/>
  </p:clrMapOvr>
  <p:transition spd="med">
    <p:pull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4B7969C7-1FEC-AFA0-1966-EDE785805A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are the most striking differences between declarative and imperative UI frameworks?</a:t>
            </a:r>
          </a:p>
          <a:p>
            <a:r>
              <a:rPr lang="en-US" dirty="0"/>
              <a:t>So, declarative UI frameworks don’t use components?</a:t>
            </a:r>
          </a:p>
          <a:p>
            <a:r>
              <a:rPr lang="en-US" dirty="0"/>
              <a:t>Can you think of potential pitfalls with the declarative approach?</a:t>
            </a:r>
          </a:p>
        </p:txBody>
      </p:sp>
    </p:spTree>
    <p:extLst>
      <p:ext uri="{BB962C8B-B14F-4D97-AF65-F5344CB8AC3E}">
        <p14:creationId xmlns:p14="http://schemas.microsoft.com/office/powerpoint/2010/main" val="3649830020"/>
      </p:ext>
    </p:extLst>
  </p:cSld>
  <p:clrMapOvr>
    <a:masterClrMapping/>
  </p:clrMapOvr>
  <p:transition spd="med">
    <p:pull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Bild" descr="Bild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3048000"/>
            <a:ext cx="10159307" cy="7620000"/>
          </a:xfrm>
          <a:prstGeom prst="rect">
            <a:avLst/>
          </a:prstGeom>
          <a:ln w="12700">
            <a:miter lim="400000"/>
          </a:ln>
        </p:spPr>
      </p:pic>
      <p:sp>
        <p:nvSpPr>
          <p:cNvPr id="315" name="Vielen Dank"/>
          <p:cNvSpPr txBox="1"/>
          <p:nvPr/>
        </p:nvSpPr>
        <p:spPr>
          <a:xfrm>
            <a:off x="12192000" y="4590712"/>
            <a:ext cx="9775881" cy="45345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numCol="1" anchor="ctr">
            <a:spAutoFit/>
          </a:bodyPr>
          <a:lstStyle>
            <a:lvl1pPr>
              <a:defRPr sz="9600" b="0"/>
            </a:lvl1pPr>
          </a:lstStyle>
          <a:p>
            <a:pPr algn="l"/>
            <a:r>
              <a:rPr lang="de-DE" dirty="0">
                <a:latin typeface="+mj-lt"/>
              </a:rPr>
              <a:t>Questions…?</a:t>
            </a:r>
          </a:p>
          <a:p>
            <a:endParaRPr lang="de-DE" dirty="0">
              <a:latin typeface="+mj-lt"/>
            </a:endParaRPr>
          </a:p>
          <a:p>
            <a:r>
              <a:rPr lang="de-DE" dirty="0">
                <a:latin typeface="+mj-lt"/>
              </a:rPr>
              <a:t>Short break… 😍</a:t>
            </a:r>
            <a:endParaRPr dirty="0">
              <a:latin typeface="+mj-lt"/>
            </a:endParaRPr>
          </a:p>
        </p:txBody>
      </p:sp>
    </p:spTree>
  </p:cSld>
  <p:clrMapOvr>
    <a:masterClrMapping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Bild" descr="Bild"/>
          <p:cNvPicPr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3047999"/>
            <a:ext cx="10160000" cy="7620001"/>
          </a:xfrm>
          <a:prstGeom prst="rect">
            <a:avLst/>
          </a:prstGeom>
          <a:ln w="12700">
            <a:miter lim="400000"/>
          </a:ln>
        </p:spPr>
      </p:pic>
      <p:sp>
        <p:nvSpPr>
          <p:cNvPr id="171" name="https://unsplash.com/photos/QgeIMfZJgFs"/>
          <p:cNvSpPr txBox="1"/>
          <p:nvPr/>
        </p:nvSpPr>
        <p:spPr>
          <a:xfrm>
            <a:off x="0" y="10107550"/>
            <a:ext cx="8890000" cy="560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>
              <a:defRPr>
                <a:solidFill>
                  <a:srgbClr val="FFFFFF"/>
                </a:solidFill>
              </a:defRPr>
            </a:lvl1pPr>
          </a:lstStyle>
          <a:p>
            <a:pPr algn="l"/>
            <a:r>
              <a:rPr dirty="0"/>
              <a:t>https://unsplash.com/photos/QgeIMfZJgFs</a:t>
            </a:r>
          </a:p>
        </p:txBody>
      </p:sp>
      <p:sp>
        <p:nvSpPr>
          <p:cNvPr id="172" name="Spezialisierung durch Vererbung…"/>
          <p:cNvSpPr txBox="1">
            <a:spLocks noGrp="1"/>
          </p:cNvSpPr>
          <p:nvPr>
            <p:ph type="body" sz="half" idx="4294967295"/>
          </p:nvPr>
        </p:nvSpPr>
        <p:spPr>
          <a:xfrm>
            <a:off x="10794999" y="1777999"/>
            <a:ext cx="12780617" cy="11540435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615950" indent="-615950" defTabSz="800735">
              <a:spcBef>
                <a:spcPts val="5700"/>
              </a:spcBef>
              <a:defRPr sz="4656"/>
            </a:pPr>
            <a:r>
              <a:rPr lang="en-US" sz="4800" dirty="0">
                <a:latin typeface="+mn-lt"/>
              </a:rPr>
              <a:t>Specialization through inheritance</a:t>
            </a:r>
          </a:p>
          <a:p>
            <a:pPr marL="615950" indent="-615950" defTabSz="800735">
              <a:spcBef>
                <a:spcPts val="5700"/>
              </a:spcBef>
              <a:defRPr sz="4656"/>
            </a:pPr>
            <a:endParaRPr lang="en-US" sz="4800" dirty="0">
              <a:latin typeface="+mn-lt"/>
            </a:endParaRPr>
          </a:p>
          <a:p>
            <a:pPr marL="615950" indent="-615950" defTabSz="800735">
              <a:spcBef>
                <a:spcPts val="5700"/>
              </a:spcBef>
              <a:defRPr sz="4656"/>
            </a:pPr>
            <a:endParaRPr lang="en-US" sz="4800" dirty="0">
              <a:latin typeface="+mn-lt"/>
            </a:endParaRPr>
          </a:p>
          <a:p>
            <a:pPr marL="615950" indent="-615950" defTabSz="800735">
              <a:spcBef>
                <a:spcPts val="5700"/>
              </a:spcBef>
              <a:defRPr sz="4656"/>
            </a:pPr>
            <a:r>
              <a:rPr lang="en-US" sz="4800" dirty="0">
                <a:latin typeface="+mn-lt"/>
              </a:rPr>
              <a:t>Override to change behavior</a:t>
            </a:r>
          </a:p>
          <a:p>
            <a:pPr marL="1231900" lvl="1" indent="-615950" defTabSz="800735">
              <a:spcBef>
                <a:spcPts val="5700"/>
              </a:spcBef>
              <a:defRPr sz="4656"/>
            </a:pPr>
            <a:r>
              <a:rPr lang="en-US" sz="4800" dirty="0">
                <a:latin typeface="+mn-lt"/>
              </a:rPr>
              <a:t>✔️ Awesome for small to modest changes</a:t>
            </a:r>
          </a:p>
          <a:p>
            <a:pPr marL="1231900" lvl="1" indent="-615950" defTabSz="800735">
              <a:spcBef>
                <a:spcPts val="5700"/>
              </a:spcBef>
              <a:defRPr sz="4656"/>
            </a:pPr>
            <a:r>
              <a:rPr lang="en-US" sz="4800" dirty="0">
                <a:latin typeface="+mn-lt"/>
              </a:rPr>
              <a:t>⚠️ But what if we can‘t extend a class?</a:t>
            </a:r>
          </a:p>
          <a:p>
            <a:pPr marL="596900" indent="-615950" defTabSz="800735">
              <a:spcBef>
                <a:spcPts val="5700"/>
              </a:spcBef>
              <a:defRPr sz="4656"/>
            </a:pPr>
            <a:r>
              <a:rPr lang="en-US" sz="4800" dirty="0">
                <a:latin typeface="+mn-lt"/>
              </a:rPr>
              <a:t>Mixing components may not be easy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0573F925-2768-87A5-F542-8FEC39963BF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65663" y="3882886"/>
            <a:ext cx="4470400" cy="2267966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0D18A830-092A-EE0A-A31A-67261DDEEFB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867967" y="3882886"/>
            <a:ext cx="3958336" cy="2267966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8B653A6E-48D7-7C6E-19FF-364E6FFBCD5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603291" y="3892284"/>
            <a:ext cx="4612132" cy="2852928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9BA3BB5F-93E3-C2EA-CE44-48DB3219DDA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3543" y="412061"/>
            <a:ext cx="14213710" cy="121166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Abgerundete rechteckige Legende 3">
            <a:extLst>
              <a:ext uri="{FF2B5EF4-FFF2-40B4-BE49-F238E27FC236}">
                <a16:creationId xmlns:a16="http://schemas.microsoft.com/office/drawing/2014/main" id="{F2D3CBE3-3FB7-0273-5599-182D6137015C}"/>
              </a:ext>
            </a:extLst>
          </p:cNvPr>
          <p:cNvSpPr/>
          <p:nvPr/>
        </p:nvSpPr>
        <p:spPr>
          <a:xfrm>
            <a:off x="12435840" y="1337380"/>
            <a:ext cx="7534656" cy="755904"/>
          </a:xfrm>
          <a:prstGeom prst="wedgeRoundRectCallout">
            <a:avLst>
              <a:gd name="adj1" fmla="val -103996"/>
              <a:gd name="adj2" fmla="val 253010"/>
              <a:gd name="adj3" fmla="val 16667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800" b="0" dirty="0"/>
              <a:t>Provide an app frame</a:t>
            </a:r>
            <a:endParaRPr lang="en-GB" sz="2800" b="0" dirty="0">
              <a:solidFill>
                <a:srgbClr val="7030A0"/>
              </a:solidFill>
            </a:endParaRPr>
          </a:p>
        </p:txBody>
      </p:sp>
      <p:sp>
        <p:nvSpPr>
          <p:cNvPr id="5" name="Abgerundete rechteckige Legende 4">
            <a:extLst>
              <a:ext uri="{FF2B5EF4-FFF2-40B4-BE49-F238E27FC236}">
                <a16:creationId xmlns:a16="http://schemas.microsoft.com/office/drawing/2014/main" id="{BE2B28CF-73BB-AF18-2969-6BC4D620EC73}"/>
              </a:ext>
            </a:extLst>
          </p:cNvPr>
          <p:cNvSpPr/>
          <p:nvPr/>
        </p:nvSpPr>
        <p:spPr>
          <a:xfrm>
            <a:off x="12435840" y="4572000"/>
            <a:ext cx="7534656" cy="755904"/>
          </a:xfrm>
          <a:prstGeom prst="wedgeRoundRectCallout">
            <a:avLst>
              <a:gd name="adj1" fmla="val -114352"/>
              <a:gd name="adj2" fmla="val 7849"/>
              <a:gd name="adj3" fmla="val 16667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800" b="0" dirty="0">
                <a:solidFill>
                  <a:schemeClr val="tx1"/>
                </a:solidFill>
              </a:rPr>
              <a:t>Build a component tree</a:t>
            </a:r>
          </a:p>
        </p:txBody>
      </p:sp>
      <p:sp>
        <p:nvSpPr>
          <p:cNvPr id="8" name="Abgerundete rechteckige Legende 7">
            <a:extLst>
              <a:ext uri="{FF2B5EF4-FFF2-40B4-BE49-F238E27FC236}">
                <a16:creationId xmlns:a16="http://schemas.microsoft.com/office/drawing/2014/main" id="{FAA9A05D-BF6D-3167-8240-A80F2D8B85EA}"/>
              </a:ext>
            </a:extLst>
          </p:cNvPr>
          <p:cNvSpPr/>
          <p:nvPr/>
        </p:nvSpPr>
        <p:spPr>
          <a:xfrm>
            <a:off x="12435840" y="7806620"/>
            <a:ext cx="7534656" cy="755904"/>
          </a:xfrm>
          <a:prstGeom prst="wedgeRoundRectCallout">
            <a:avLst>
              <a:gd name="adj1" fmla="val -81990"/>
              <a:gd name="adj2" fmla="val -11506"/>
              <a:gd name="adj3" fmla="val 16667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800" b="0" dirty="0"/>
              <a:t>Update UI based on data</a:t>
            </a:r>
            <a:endParaRPr lang="en-GB" sz="2800" b="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9677447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0124D357-F9DC-5946-854C-685274AAA9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062" y="527995"/>
            <a:ext cx="14492728" cy="119655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Abgerundete rechteckige Legende 3">
            <a:extLst>
              <a:ext uri="{FF2B5EF4-FFF2-40B4-BE49-F238E27FC236}">
                <a16:creationId xmlns:a16="http://schemas.microsoft.com/office/drawing/2014/main" id="{5FD71D88-D4BD-4ED7-551E-0FC10A1B2ECE}"/>
              </a:ext>
            </a:extLst>
          </p:cNvPr>
          <p:cNvSpPr/>
          <p:nvPr/>
        </p:nvSpPr>
        <p:spPr>
          <a:xfrm>
            <a:off x="13655040" y="1703140"/>
            <a:ext cx="7534656" cy="755904"/>
          </a:xfrm>
          <a:prstGeom prst="wedgeRoundRectCallout">
            <a:avLst>
              <a:gd name="adj1" fmla="val -114352"/>
              <a:gd name="adj2" fmla="val 59462"/>
              <a:gd name="adj3" fmla="val 16667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800" b="0" dirty="0">
                <a:solidFill>
                  <a:schemeClr val="tx1"/>
                </a:solidFill>
              </a:rPr>
              <a:t>Define state</a:t>
            </a:r>
          </a:p>
        </p:txBody>
      </p:sp>
      <p:sp>
        <p:nvSpPr>
          <p:cNvPr id="8" name="Abgerundete rechteckige Legende 7">
            <a:extLst>
              <a:ext uri="{FF2B5EF4-FFF2-40B4-BE49-F238E27FC236}">
                <a16:creationId xmlns:a16="http://schemas.microsoft.com/office/drawing/2014/main" id="{5BA42015-FE09-2FF1-DEA7-ECDA279AD3B6}"/>
              </a:ext>
            </a:extLst>
          </p:cNvPr>
          <p:cNvSpPr/>
          <p:nvPr/>
        </p:nvSpPr>
        <p:spPr>
          <a:xfrm>
            <a:off x="13655040" y="10440092"/>
            <a:ext cx="7534656" cy="755904"/>
          </a:xfrm>
          <a:prstGeom prst="wedgeRoundRectCallout">
            <a:avLst>
              <a:gd name="adj1" fmla="val -84579"/>
              <a:gd name="adj2" fmla="val -217958"/>
              <a:gd name="adj3" fmla="val 16667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800" b="0" dirty="0">
                <a:solidFill>
                  <a:schemeClr val="tx1"/>
                </a:solidFill>
              </a:rPr>
              <a:t>Modify state and update UI</a:t>
            </a:r>
          </a:p>
        </p:txBody>
      </p: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8467FABF-72F5-A29E-E6A3-BDD4A3B2CC3B}"/>
              </a:ext>
            </a:extLst>
          </p:cNvPr>
          <p:cNvGrpSpPr/>
          <p:nvPr/>
        </p:nvGrpSpPr>
        <p:grpSpPr>
          <a:xfrm>
            <a:off x="15132739" y="3054096"/>
            <a:ext cx="6056958" cy="5535168"/>
            <a:chOff x="7566369" y="1527048"/>
            <a:chExt cx="3028479" cy="2767584"/>
          </a:xfrm>
        </p:grpSpPr>
        <p:sp>
          <p:nvSpPr>
            <p:cNvPr id="2" name="Geschweifte Klammer rechts 1">
              <a:extLst>
                <a:ext uri="{FF2B5EF4-FFF2-40B4-BE49-F238E27FC236}">
                  <a16:creationId xmlns:a16="http://schemas.microsoft.com/office/drawing/2014/main" id="{1A0C2809-82F0-F769-DB52-B28795848274}"/>
                </a:ext>
              </a:extLst>
            </p:cNvPr>
            <p:cNvSpPr/>
            <p:nvPr/>
          </p:nvSpPr>
          <p:spPr>
            <a:xfrm>
              <a:off x="7566369" y="1527048"/>
              <a:ext cx="414528" cy="2767584"/>
            </a:xfrm>
            <a:prstGeom prst="rightBrace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>
              <a:scene3d>
                <a:camera prst="orthographicFront"/>
                <a:lightRig rig="harsh" dir="t"/>
              </a:scene3d>
              <a:sp3d extrusionH="57150" prstMaterial="matte">
                <a:bevelT w="63500" h="12700" prst="angle"/>
                <a:contourClr>
                  <a:schemeClr val="bg1">
                    <a:lumMod val="65000"/>
                  </a:schemeClr>
                </a:contourClr>
              </a:sp3d>
            </a:bodyPr>
            <a:lstStyle/>
            <a:p>
              <a:pPr algn="ctr"/>
              <a:endParaRPr lang="en-GB" sz="2800">
                <a:ln/>
                <a:solidFill>
                  <a:schemeClr val="accent3"/>
                </a:solidFill>
              </a:endParaRPr>
            </a:p>
          </p:txBody>
        </p:sp>
        <p:sp>
          <p:nvSpPr>
            <p:cNvPr id="9" name="Abgerundetes Rechteck 8">
              <a:extLst>
                <a:ext uri="{FF2B5EF4-FFF2-40B4-BE49-F238E27FC236}">
                  <a16:creationId xmlns:a16="http://schemas.microsoft.com/office/drawing/2014/main" id="{3533EEC6-65AD-C23B-B4E3-C8C762E92BB8}"/>
                </a:ext>
              </a:extLst>
            </p:cNvPr>
            <p:cNvSpPr/>
            <p:nvPr/>
          </p:nvSpPr>
          <p:spPr>
            <a:xfrm>
              <a:off x="8119872" y="2392680"/>
              <a:ext cx="2474976" cy="1036320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2800" b="0" dirty="0">
                  <a:solidFill>
                    <a:schemeClr val="tx1"/>
                  </a:solidFill>
                </a:rPr>
                <a:t>Create and configure components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39823684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Enge Kopplung von Daten und Logik…"/>
          <p:cNvSpPr txBox="1">
            <a:spLocks noGrp="1"/>
          </p:cNvSpPr>
          <p:nvPr>
            <p:ph type="body" sz="half" idx="1"/>
          </p:nvPr>
        </p:nvSpPr>
        <p:spPr>
          <a:xfrm>
            <a:off x="1689100" y="1778000"/>
            <a:ext cx="11430000" cy="10160000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latin typeface="+mn-lt"/>
              </a:rPr>
              <a:t>Tight coupling between data and logic</a:t>
            </a:r>
          </a:p>
          <a:p>
            <a:r>
              <a:rPr lang="en-US" dirty="0">
                <a:latin typeface="+mn-lt"/>
              </a:rPr>
              <a:t>Creating the UI bloats the source code</a:t>
            </a:r>
          </a:p>
          <a:p>
            <a:r>
              <a:rPr lang="en-US" dirty="0">
                <a:latin typeface="+mn-lt"/>
              </a:rPr>
              <a:t>Even for small UIs the code is not too easy to understand</a:t>
            </a:r>
          </a:p>
        </p:txBody>
      </p:sp>
      <p:pic>
        <p:nvPicPr>
          <p:cNvPr id="180" name="Bild" descr="Bild"/>
          <p:cNvPicPr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223086" y="3048000"/>
            <a:ext cx="10160914" cy="7620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Trennung von Oberfläche und Code…"/>
          <p:cNvSpPr txBox="1">
            <a:spLocks noGrp="1"/>
          </p:cNvSpPr>
          <p:nvPr>
            <p:ph type="body" sz="half" idx="1"/>
          </p:nvPr>
        </p:nvSpPr>
        <p:spPr>
          <a:xfrm>
            <a:off x="1689100" y="1778000"/>
            <a:ext cx="11430000" cy="10160000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latin typeface="+mn-lt"/>
              </a:rPr>
              <a:t>Separation of UI definition and code</a:t>
            </a:r>
          </a:p>
          <a:p>
            <a:r>
              <a:rPr lang="en-US" dirty="0">
                <a:latin typeface="+mn-lt"/>
              </a:rPr>
              <a:t>Makes the source code lighter</a:t>
            </a:r>
          </a:p>
          <a:p>
            <a:r>
              <a:rPr lang="en-US" dirty="0">
                <a:latin typeface="+mn-lt"/>
              </a:rPr>
              <a:t>UIs are easier to design, maintain, and share</a:t>
            </a:r>
          </a:p>
        </p:txBody>
      </p:sp>
      <p:pic>
        <p:nvPicPr>
          <p:cNvPr id="185" name="Bild" descr="Bild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4226778" y="3048000"/>
            <a:ext cx="10157404" cy="7620000"/>
          </a:xfrm>
          <a:prstGeom prst="rect">
            <a:avLst/>
          </a:prstGeom>
          <a:ln w="12700">
            <a:miter lim="400000"/>
          </a:ln>
        </p:spPr>
      </p:pic>
      <p:sp>
        <p:nvSpPr>
          <p:cNvPr id="186" name="https://unsplash.com/photos/nVqNmnAWz3A"/>
          <p:cNvSpPr txBox="1"/>
          <p:nvPr/>
        </p:nvSpPr>
        <p:spPr>
          <a:xfrm>
            <a:off x="15494000" y="10032999"/>
            <a:ext cx="8890000" cy="560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>
              <a:defRPr>
                <a:solidFill>
                  <a:srgbClr val="FFFFFF"/>
                </a:solidFill>
              </a:defRPr>
            </a:lvl1pPr>
          </a:lstStyle>
          <a:p>
            <a:r>
              <a:rPr dirty="0"/>
              <a:t>https://unsplash.com/photos/nVqNmnAWz3A</a:t>
            </a:r>
          </a:p>
        </p:txBody>
      </p:sp>
    </p:spTree>
  </p:cSld>
  <p:clrMapOvr>
    <a:masterClrMapping/>
  </p:clrMapOvr>
  <p:transition spd="med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9DAEDE08-61D2-E8A6-34DD-65BA302865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794" y="442408"/>
            <a:ext cx="19443756" cy="119978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Abgerundete rechteckige Legende 3">
            <a:extLst>
              <a:ext uri="{FF2B5EF4-FFF2-40B4-BE49-F238E27FC236}">
                <a16:creationId xmlns:a16="http://schemas.microsoft.com/office/drawing/2014/main" id="{DDF5EC99-26B2-59C7-D337-201EE36876E3}"/>
              </a:ext>
            </a:extLst>
          </p:cNvPr>
          <p:cNvSpPr/>
          <p:nvPr/>
        </p:nvSpPr>
        <p:spPr>
          <a:xfrm>
            <a:off x="16193222" y="2196838"/>
            <a:ext cx="7534656" cy="755904"/>
          </a:xfrm>
          <a:prstGeom prst="wedgeRoundRectCallout">
            <a:avLst>
              <a:gd name="adj1" fmla="val -190404"/>
              <a:gd name="adj2" fmla="val -37313"/>
              <a:gd name="adj3" fmla="val 16667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800" b="0" dirty="0">
                <a:solidFill>
                  <a:schemeClr val="tx1"/>
                </a:solidFill>
              </a:rPr>
              <a:t>Declare a tree of components</a:t>
            </a:r>
          </a:p>
        </p:txBody>
      </p:sp>
      <p:sp>
        <p:nvSpPr>
          <p:cNvPr id="6" name="Abgerundete rechteckige Legende 5">
            <a:extLst>
              <a:ext uri="{FF2B5EF4-FFF2-40B4-BE49-F238E27FC236}">
                <a16:creationId xmlns:a16="http://schemas.microsoft.com/office/drawing/2014/main" id="{1AE5480C-72D0-82FA-237B-0F15C8BCDD47}"/>
              </a:ext>
            </a:extLst>
          </p:cNvPr>
          <p:cNvSpPr/>
          <p:nvPr/>
        </p:nvSpPr>
        <p:spPr>
          <a:xfrm>
            <a:off x="16193222" y="5080324"/>
            <a:ext cx="7534656" cy="755904"/>
          </a:xfrm>
          <a:prstGeom prst="wedgeRoundRectCallout">
            <a:avLst>
              <a:gd name="adj1" fmla="val -128915"/>
              <a:gd name="adj2" fmla="val 82043"/>
              <a:gd name="adj3" fmla="val 16667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800" b="0" dirty="0">
                <a:solidFill>
                  <a:schemeClr val="tx1"/>
                </a:solidFill>
              </a:rPr>
              <a:t>Define parts of visual appearance</a:t>
            </a:r>
          </a:p>
        </p:txBody>
      </p:sp>
      <p:sp>
        <p:nvSpPr>
          <p:cNvPr id="7" name="Abgerundete rechteckige Legende 6">
            <a:extLst>
              <a:ext uri="{FF2B5EF4-FFF2-40B4-BE49-F238E27FC236}">
                <a16:creationId xmlns:a16="http://schemas.microsoft.com/office/drawing/2014/main" id="{D96E8F78-9A25-C032-9523-39400382FD8E}"/>
              </a:ext>
            </a:extLst>
          </p:cNvPr>
          <p:cNvSpPr/>
          <p:nvPr/>
        </p:nvSpPr>
        <p:spPr>
          <a:xfrm>
            <a:off x="16193222" y="10007354"/>
            <a:ext cx="7534656" cy="755904"/>
          </a:xfrm>
          <a:prstGeom prst="wedgeRoundRectCallout">
            <a:avLst>
              <a:gd name="adj1" fmla="val -121796"/>
              <a:gd name="adj2" fmla="val -192152"/>
              <a:gd name="adj3" fmla="val 16667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800" b="0" dirty="0">
                <a:solidFill>
                  <a:schemeClr val="tx1"/>
                </a:solidFill>
              </a:rPr>
              <a:t>Connect UI elements to code</a:t>
            </a:r>
          </a:p>
        </p:txBody>
      </p:sp>
    </p:spTree>
    <p:extLst>
      <p:ext uri="{BB962C8B-B14F-4D97-AF65-F5344CB8AC3E}">
        <p14:creationId xmlns:p14="http://schemas.microsoft.com/office/powerpoint/2010/main" val="3608372127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</p:bldLst>
  </p:timing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945</Words>
  <Application>Microsoft Office PowerPoint</Application>
  <PresentationFormat>Benutzerdefiniert</PresentationFormat>
  <Paragraphs>139</Paragraphs>
  <Slides>38</Slides>
  <Notes>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38</vt:i4>
      </vt:variant>
    </vt:vector>
  </HeadingPairs>
  <TitlesOfParts>
    <vt:vector size="43" baseType="lpstr">
      <vt:lpstr>Arial</vt:lpstr>
      <vt:lpstr>Consolas</vt:lpstr>
      <vt:lpstr>Helvetica Neue</vt:lpstr>
      <vt:lpstr>Helvetica Neue Medium</vt:lpstr>
      <vt:lpstr>White</vt:lpstr>
      <vt:lpstr>Why declarative UI frameworks?  Thomas Künneth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Why declarative UI frameworks?</dc:title>
  <dc:subject>Jetpack Compose Workshop</dc:subject>
  <dc:creator>Thomas Künneth</dc:creator>
  <cp:lastModifiedBy>Thomas Künneth</cp:lastModifiedBy>
  <cp:revision>37</cp:revision>
  <dcterms:modified xsi:type="dcterms:W3CDTF">2022-09-14T15:56:00Z</dcterms:modified>
</cp:coreProperties>
</file>